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1" r:id="rId6"/>
    <p:sldId id="262" r:id="rId7"/>
    <p:sldId id="263" r:id="rId8"/>
    <p:sldId id="264" r:id="rId9"/>
    <p:sldId id="265"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321" r:id="rId33"/>
  </p:sldIdLst>
  <p:sldSz cx="12192000" cy="6858000"/>
  <p:notesSz cx="6858000" cy="9144000"/>
  <p:embeddedFontLst>
    <p:embeddedFont>
      <p:font typeface="Arial Black" panose="020B0A04020102020204" pitchFamily="34" charset="0"/>
      <p:regular r:id="rId35"/>
      <p:bold r:id="rId36"/>
    </p:embeddedFont>
    <p:embeddedFont>
      <p:font typeface="Calibri" panose="020F0502020204030204" pitchFamily="34" charset="0"/>
      <p:regular r:id="rId37"/>
      <p:bold r:id="rId38"/>
      <p:italic r:id="rId39"/>
      <p:boldItalic r:id="rId40"/>
    </p:embeddedFont>
    <p:embeddedFont>
      <p:font typeface="Rubik" panose="020B0604020202020204" charset="-79"/>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LOsjY3kKsELcmG2T3cdf+GXe5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53" autoAdjust="0"/>
  </p:normalViewPr>
  <p:slideViewPr>
    <p:cSldViewPr snapToGrid="0">
      <p:cViewPr varScale="1">
        <p:scale>
          <a:sx n="67" d="100"/>
          <a:sy n="67"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6"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77" Type="http://schemas.openxmlformats.org/officeDocument/2006/relationships/presProps" Target="presProps.xml"/><Relationship Id="rId8" Type="http://schemas.openxmlformats.org/officeDocument/2006/relationships/slide" Target="slides/slide7.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Rubik"/>
                <a:ea typeface="Rubik"/>
                <a:cs typeface="Rubik"/>
                <a:sym typeface="Rubi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Rubik"/>
                <a:ea typeface="Rubik"/>
                <a:cs typeface="Rubik"/>
                <a:sym typeface="Rubik"/>
              </a:rPr>
              <a:t>‹#›</a:t>
            </a:fld>
            <a:endParaRPr sz="1200" b="0" i="0" u="none" strike="noStrike" cap="none">
              <a:solidFill>
                <a:schemeClr val="dk1"/>
              </a:solidFill>
              <a:latin typeface="Rubik"/>
              <a:ea typeface="Rubik"/>
              <a:cs typeface="Rubik"/>
              <a:sym typeface="Rubik"/>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Hi everyone! My name is Prakhar Srivastava, and my thesis topic is Optics-free image classification with Deep metric learning. And my supervisor is Prof Kallol Roy</a:t>
            </a:r>
            <a:endParaRPr dirty="0"/>
          </a:p>
        </p:txBody>
      </p:sp>
      <p:sp>
        <p:nvSpPr>
          <p:cNvPr id="125" name="Google Shape;1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is what the setup looks like. Where original Cifar10 images are placed in front of the CMOS sensor</a:t>
            </a:r>
            <a:endParaRPr dirty="0"/>
          </a:p>
        </p:txBody>
      </p:sp>
      <p:sp>
        <p:nvSpPr>
          <p:cNvPr id="242" name="Google Shape;242;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1fea5a781d_0_4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21fea5a781d_0_4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0" name="Google Shape;260;g21fea5a781d_0_4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1fea5a781d_0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21fea5a781d_0_4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85750" algn="l" rtl="0">
              <a:spcBef>
                <a:spcPts val="0"/>
              </a:spcBef>
              <a:spcAft>
                <a:spcPts val="0"/>
              </a:spcAft>
              <a:buClr>
                <a:schemeClr val="dk1"/>
              </a:buClr>
              <a:buSzPts val="2000"/>
              <a:buChar char="•"/>
            </a:pPr>
            <a:r>
              <a:rPr lang="en-US" sz="2000" dirty="0">
                <a:latin typeface="Arial"/>
                <a:ea typeface="Arial"/>
                <a:cs typeface="Arial"/>
                <a:sym typeface="Arial"/>
              </a:rPr>
              <a:t>Improve classification accuracy</a:t>
            </a:r>
            <a:endParaRPr sz="1400" dirty="0">
              <a:latin typeface="Arial"/>
              <a:ea typeface="Arial"/>
              <a:cs typeface="Arial"/>
              <a:sym typeface="Arial"/>
            </a:endParaRPr>
          </a:p>
          <a:p>
            <a:pPr marL="285750" lvl="0" indent="-158750" algn="l" rtl="0">
              <a:spcBef>
                <a:spcPts val="0"/>
              </a:spcBef>
              <a:spcAft>
                <a:spcPts val="0"/>
              </a:spcAft>
              <a:buClr>
                <a:schemeClr val="dk1"/>
              </a:buClr>
              <a:buSzPts val="2000"/>
              <a:buFont typeface="Arial"/>
              <a:buNone/>
            </a:pPr>
            <a:endParaRPr sz="2000" dirty="0">
              <a:latin typeface="Arial"/>
              <a:ea typeface="Arial"/>
              <a:cs typeface="Arial"/>
              <a:sym typeface="Arial"/>
            </a:endParaRPr>
          </a:p>
          <a:p>
            <a:pPr marL="285750" lvl="0" indent="-285750" algn="l" rtl="0">
              <a:spcBef>
                <a:spcPts val="0"/>
              </a:spcBef>
              <a:spcAft>
                <a:spcPts val="0"/>
              </a:spcAft>
              <a:buClr>
                <a:schemeClr val="dk1"/>
              </a:buClr>
              <a:buSzPts val="2000"/>
              <a:buChar char="•"/>
            </a:pPr>
            <a:r>
              <a:rPr lang="en-US" sz="2000" dirty="0">
                <a:latin typeface="Arial"/>
                <a:ea typeface="Arial"/>
                <a:cs typeface="Arial"/>
                <a:sym typeface="Arial"/>
              </a:rPr>
              <a:t>Enhance feature extraction</a:t>
            </a:r>
            <a:endParaRPr sz="1400" dirty="0">
              <a:latin typeface="Arial"/>
              <a:ea typeface="Arial"/>
              <a:cs typeface="Arial"/>
              <a:sym typeface="Arial"/>
            </a:endParaRPr>
          </a:p>
          <a:p>
            <a:pPr marL="285750" lvl="0" indent="-158750" algn="l" rtl="0">
              <a:spcBef>
                <a:spcPts val="0"/>
              </a:spcBef>
              <a:spcAft>
                <a:spcPts val="0"/>
              </a:spcAft>
              <a:buClr>
                <a:schemeClr val="dk1"/>
              </a:buClr>
              <a:buSzPts val="2000"/>
              <a:buFont typeface="Arial"/>
              <a:buNone/>
            </a:pPr>
            <a:endParaRPr sz="2000" dirty="0">
              <a:latin typeface="Arial"/>
              <a:ea typeface="Arial"/>
              <a:cs typeface="Arial"/>
              <a:sym typeface="Arial"/>
            </a:endParaRPr>
          </a:p>
          <a:p>
            <a:pPr marL="285750" lvl="0" indent="-285750" algn="l" rtl="0">
              <a:spcBef>
                <a:spcPts val="0"/>
              </a:spcBef>
              <a:spcAft>
                <a:spcPts val="0"/>
              </a:spcAft>
              <a:buClr>
                <a:schemeClr val="dk1"/>
              </a:buClr>
              <a:buSzPts val="2000"/>
              <a:buChar char="•"/>
            </a:pPr>
            <a:r>
              <a:rPr lang="en-US" sz="2000" dirty="0">
                <a:latin typeface="Arial"/>
                <a:ea typeface="Arial"/>
                <a:cs typeface="Arial"/>
                <a:sym typeface="Arial"/>
              </a:rPr>
              <a:t>Address data imbalance</a:t>
            </a:r>
            <a:endParaRPr sz="2000" dirty="0">
              <a:latin typeface="Arial"/>
              <a:ea typeface="Arial"/>
              <a:cs typeface="Arial"/>
              <a:sym typeface="Arial"/>
            </a:endParaRPr>
          </a:p>
          <a:p>
            <a:pPr marL="0" lvl="0" indent="0" algn="l" rtl="0">
              <a:lnSpc>
                <a:spcPct val="100000"/>
              </a:lnSpc>
              <a:spcBef>
                <a:spcPts val="0"/>
              </a:spcBef>
              <a:spcAft>
                <a:spcPts val="0"/>
              </a:spcAft>
              <a:buSzPts val="1400"/>
              <a:buNone/>
            </a:pPr>
            <a:endParaRPr lang="en-US" dirty="0" smtClean="0"/>
          </a:p>
          <a:p>
            <a:pPr marL="0" lvl="0" indent="0" algn="l" rtl="0">
              <a:lnSpc>
                <a:spcPct val="100000"/>
              </a:lnSpc>
              <a:spcBef>
                <a:spcPts val="0"/>
              </a:spcBef>
              <a:spcAft>
                <a:spcPts val="0"/>
              </a:spcAft>
              <a:buSzPts val="1400"/>
              <a:buNone/>
            </a:pPr>
            <a:r>
              <a:rPr lang="en-US" dirty="0" smtClean="0"/>
              <a:t>And for our model, metric is the essential feature that helps</a:t>
            </a:r>
            <a:r>
              <a:rPr lang="en-US" baseline="0" dirty="0" smtClean="0"/>
              <a:t> it to learn</a:t>
            </a:r>
            <a:endParaRPr dirty="0"/>
          </a:p>
        </p:txBody>
      </p:sp>
      <p:sp>
        <p:nvSpPr>
          <p:cNvPr id="269" name="Google Shape;269;g21fea5a781d_0_4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1. Translation invariance: Since you are using lensless CIFAR-10 images as the anchor samples, it may be important to preserve translation invariance when selecting the positive and negative samples. This means that the positive and negative samples should be selected in a way that preserves the translation of the object in the image, since the lensless images may not have the same level of detail as the original images.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2. Class-specific invariance: Since your goal is to classify images in the CIFAR-10 dataset, it may be important to preserve class-specific invariance when selecting the positive and negative samples. This means that the positive samples should be images of the same class as the anchor sample, and the negative samples should be images of a different class. By preserving this invariant, you can help ensure that the learned distance metric is effective for distinguishing between different classes.</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3. Scale invariance: Depending on the nature of the objects in the images, it may be important to preserve scale invariance when selecting the positive and negative samples. For example, if the objects are animals, then preserving scale invariance would mean selecting positive and negative samples that have similar sizes to the anchor sample.</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4. Rotation invariance: Similarly, if the objects in the images have a specific orientation, it may be important to preserve rotation invariance when selecting the positive and negative samples. This means selecting samples that have similar orientations to the anchor sample.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277" name="Google Shape;277;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Rubik"/>
                <a:ea typeface="Rubik"/>
                <a:cs typeface="Rubik"/>
                <a:sym typeface="Rubik"/>
              </a:rPr>
              <a:t>14</a:t>
            </a:fld>
            <a:endParaRPr sz="1200" b="0" i="0" u="none" strike="noStrike" cap="none">
              <a:solidFill>
                <a:schemeClr val="dk1"/>
              </a:solidFill>
              <a:latin typeface="Rubik"/>
              <a:ea typeface="Rubik"/>
              <a:cs typeface="Rubik"/>
              <a:sym typeface="Rubik"/>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1fea5a781d_0_4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21fea5a781d_0_4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21fea5a781d_0_4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For this thesis, we worked in collaboration with the University of Utah research team. Basically, we have used the dataset provided by them to train our model</a:t>
            </a:r>
            <a:endParaRPr dirty="0"/>
          </a:p>
        </p:txBody>
      </p:sp>
      <p:sp>
        <p:nvSpPr>
          <p:cNvPr id="133" name="Google Shape;1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3" name="Google Shape;3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0991ba1b63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g20991ba1b63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Our thesis work employs Bayesian inference\cite{r19}, a statistical technique that updates the parameter of data generation of noisy optics-free images. We use a uniform distribution occurring in each class with 10 percent chance as a prior. We then use Bayes' theorem to combine the prior and likelihood probabilities to obtain the posterior probability occurrence of each class. The likelihood is the prediction of the CNN.</a:t>
            </a:r>
            <a:endParaRPr dirty="0"/>
          </a:p>
        </p:txBody>
      </p:sp>
      <p:sp>
        <p:nvSpPr>
          <p:cNvPr id="376" name="Google Shape;37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 The implementation of Bayesian inference in our thesis work enables us to improve our understanding of the underlying distribution of each class in the CIFAR10 dataset, evaluate the quality of our model's predictions, and make more informed decisions about image classification</a:t>
            </a:r>
            <a:endParaRPr dirty="0"/>
          </a:p>
        </p:txBody>
      </p:sp>
      <p:sp>
        <p:nvSpPr>
          <p:cNvPr id="383" name="Google Shape;38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0991ba1b6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0991ba1b63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20991ba1b63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The contents that I will be discussing are these.</a:t>
            </a:r>
            <a:endParaRPr dirty="0"/>
          </a:p>
        </p:txBody>
      </p:sp>
      <p:sp>
        <p:nvSpPr>
          <p:cNvPr id="147" name="Google Shape;1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To calculate the computational complexity of the given neural network model, we need to count the number of operations that are performed during a forward pass through the network.</a:t>
            </a:r>
          </a:p>
          <a:p>
            <a:pPr marL="0" lvl="0" indent="0" algn="l" rtl="0">
              <a:spcBef>
                <a:spcPts val="0"/>
              </a:spcBef>
              <a:spcAft>
                <a:spcPts val="0"/>
              </a:spcAft>
              <a:buNone/>
            </a:pPr>
            <a:endParaRPr lang="en-US" sz="1200" b="0" i="0" u="none" strike="noStrike" cap="none" dirty="0" smtClean="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smtClean="0">
                <a:solidFill>
                  <a:schemeClr val="dk1"/>
                </a:solidFill>
                <a:effectLst/>
                <a:latin typeface="Calibri"/>
                <a:ea typeface="Calibri"/>
                <a:cs typeface="Calibri"/>
                <a:sym typeface="Calibri"/>
              </a:rPr>
              <a:t>the computational complexity can depend on several factors such as the number of layers, the number of filters, the size of the input image, and the size of the kernel. </a:t>
            </a:r>
            <a:endParaRPr dirty="0"/>
          </a:p>
        </p:txBody>
      </p:sp>
      <p:sp>
        <p:nvSpPr>
          <p:cNvPr id="423" name="Google Shape;42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5" name="Google Shape;70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 here comes the camera, which is a part of my hobby as I love to click pictures of animals. That is why I choose that topic which is close to my hobby and can be useful in solving the real-world problems in optics.</a:t>
            </a:r>
            <a:endParaRPr dirty="0"/>
          </a:p>
        </p:txBody>
      </p:sp>
      <p:sp>
        <p:nvSpPr>
          <p:cNvPr id="154" name="Google Shape;15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In this image, as you see, shows how an image has been formed using a lens. The lens is placed in front of the object, and light that hits the lens through an object is captured on the screen</a:t>
            </a:r>
            <a:endParaRPr dirty="0"/>
          </a:p>
        </p:txBody>
      </p:sp>
      <p:sp>
        <p:nvSpPr>
          <p:cNvPr id="190" name="Google Shape;19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The same method is followed by the conventional camera to capture images into the sensor. The only add-on that has been added to the picture is the viewfinder lens which is used to view the object before it been clicked. This camera is useful for normal photoshoots. But when it comes to the field like medical imaging or </a:t>
            </a:r>
            <a:r>
              <a:rPr lang="en-US" dirty="0" err="1" smtClean="0"/>
              <a:t>survance</a:t>
            </a:r>
            <a:r>
              <a:rPr lang="en-US" dirty="0" smtClean="0"/>
              <a:t> these aren't useful.</a:t>
            </a:r>
            <a:endParaRPr dirty="0"/>
          </a:p>
        </p:txBody>
      </p:sp>
      <p:sp>
        <p:nvSpPr>
          <p:cNvPr id="197" name="Google Shape;197;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smtClean="0"/>
              <a:t>So here comes the need for miniature cameras.</a:t>
            </a:r>
          </a:p>
          <a:p>
            <a:pPr marL="0" lvl="0" indent="0" algn="l" rtl="0">
              <a:spcBef>
                <a:spcPts val="0"/>
              </a:spcBef>
              <a:spcAft>
                <a:spcPts val="0"/>
              </a:spcAft>
              <a:buNone/>
            </a:pPr>
            <a:endParaRPr dirty="0"/>
          </a:p>
        </p:txBody>
      </p:sp>
      <p:sp>
        <p:nvSpPr>
          <p:cNvPr id="205" name="Google Shape;20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1fea5a781d_0_4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g21fea5a781d_0_4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152400" algn="l" rtl="0">
              <a:spcBef>
                <a:spcPts val="0"/>
              </a:spcBef>
              <a:spcAft>
                <a:spcPts val="0"/>
              </a:spcAft>
              <a:buClr>
                <a:schemeClr val="dk1"/>
              </a:buClr>
              <a:buSzPts val="300"/>
              <a:buChar char="•"/>
            </a:pPr>
            <a:r>
              <a:rPr lang="en-US" sz="300" dirty="0">
                <a:latin typeface="Arial"/>
                <a:ea typeface="Arial"/>
                <a:cs typeface="Arial"/>
                <a:sym typeface="Arial"/>
              </a:rPr>
              <a:t>Cameras are getting smaller and </a:t>
            </a:r>
            <a:r>
              <a:rPr lang="en-US" sz="300" dirty="0" smtClean="0">
                <a:latin typeface="Arial"/>
                <a:ea typeface="Arial"/>
                <a:cs typeface="Arial"/>
                <a:sym typeface="Arial"/>
              </a:rPr>
              <a:t>smaller</a:t>
            </a:r>
          </a:p>
          <a:p>
            <a:pPr marL="285750" lvl="0" indent="-152400" algn="l" rtl="0">
              <a:spcBef>
                <a:spcPts val="0"/>
              </a:spcBef>
              <a:spcAft>
                <a:spcPts val="0"/>
              </a:spcAft>
              <a:buClr>
                <a:schemeClr val="dk1"/>
              </a:buClr>
              <a:buSzPts val="300"/>
              <a:buChar char="•"/>
            </a:pPr>
            <a:r>
              <a:rPr lang="en-US" sz="300" dirty="0" smtClean="0">
                <a:latin typeface="Arial"/>
                <a:ea typeface="Arial"/>
                <a:cs typeface="Arial"/>
                <a:sym typeface="Arial"/>
              </a:rPr>
              <a:t>All the optical </a:t>
            </a:r>
            <a:r>
              <a:rPr lang="en-US" sz="300" dirty="0" err="1" smtClean="0">
                <a:latin typeface="Arial"/>
                <a:ea typeface="Arial"/>
                <a:cs typeface="Arial"/>
                <a:sym typeface="Arial"/>
              </a:rPr>
              <a:t>equipments</a:t>
            </a:r>
            <a:r>
              <a:rPr lang="en-US" sz="300" dirty="0" smtClean="0">
                <a:latin typeface="Arial"/>
                <a:ea typeface="Arial"/>
                <a:cs typeface="Arial"/>
                <a:sym typeface="Arial"/>
              </a:rPr>
              <a:t> are difficult to fit-in into such a small space.</a:t>
            </a:r>
            <a:endParaRPr sz="100" dirty="0">
              <a:latin typeface="Arial"/>
              <a:ea typeface="Arial"/>
              <a:cs typeface="Arial"/>
              <a:sym typeface="Arial"/>
            </a:endParaRPr>
          </a:p>
        </p:txBody>
      </p:sp>
      <p:sp>
        <p:nvSpPr>
          <p:cNvPr id="213" name="Google Shape;213;g21fea5a781d_0_4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1fea5a781d_0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21fea5a781d_0_4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So researcher came up with the solution of replacing the lens with the algorithm. Which can </a:t>
            </a:r>
            <a:r>
              <a:rPr lang="en-US" dirty="0" err="1" smtClean="0"/>
              <a:t>reconconstructive</a:t>
            </a:r>
            <a:r>
              <a:rPr lang="en-US" dirty="0" smtClean="0"/>
              <a:t> an optic-free image</a:t>
            </a:r>
            <a:endParaRPr dirty="0"/>
          </a:p>
        </p:txBody>
      </p:sp>
      <p:sp>
        <p:nvSpPr>
          <p:cNvPr id="221" name="Google Shape;221;g21fea5a781d_0_4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UT19_Start_01">
  <p:cSld name="UT19_Start_0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6096000" y="763200"/>
            <a:ext cx="5486400" cy="2387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6095999" y="3243600"/>
            <a:ext cx="5486400" cy="1655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8"/>
          <p:cNvSpPr txBox="1">
            <a:spLocks noGrp="1"/>
          </p:cNvSpPr>
          <p:nvPr>
            <p:ph type="dt" idx="10"/>
          </p:nvPr>
        </p:nvSpPr>
        <p:spPr>
          <a:xfrm>
            <a:off x="6108914" y="627942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8"/>
          <p:cNvSpPr txBox="1">
            <a:spLocks noGrp="1"/>
          </p:cNvSpPr>
          <p:nvPr>
            <p:ph type="body" idx="2"/>
          </p:nvPr>
        </p:nvSpPr>
        <p:spPr>
          <a:xfrm>
            <a:off x="7727950" y="5029199"/>
            <a:ext cx="3854400" cy="365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Font typeface="Arial Black"/>
              <a:buNone/>
              <a:defRPr sz="2400" b="0">
                <a:latin typeface="Arial Black"/>
                <a:ea typeface="Arial Black"/>
                <a:cs typeface="Arial Black"/>
                <a:sym typeface="Arial Black"/>
              </a:defRPr>
            </a:lvl1pPr>
            <a:lvl2pPr marL="914400" lvl="1" indent="-228600" algn="l">
              <a:lnSpc>
                <a:spcPct val="90000"/>
              </a:lnSpc>
              <a:spcBef>
                <a:spcPts val="500"/>
              </a:spcBef>
              <a:spcAft>
                <a:spcPts val="0"/>
              </a:spcAft>
              <a:buClr>
                <a:schemeClr val="dk1"/>
              </a:buClr>
              <a:buSzPts val="2400"/>
              <a:buFont typeface="Arial"/>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Font typeface="Arial"/>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8"/>
          <p:cNvSpPr txBox="1">
            <a:spLocks noGrp="1"/>
          </p:cNvSpPr>
          <p:nvPr>
            <p:ph type="body" idx="3"/>
          </p:nvPr>
        </p:nvSpPr>
        <p:spPr>
          <a:xfrm>
            <a:off x="7727950" y="5507669"/>
            <a:ext cx="3854400" cy="664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1B3B3"/>
              </a:buClr>
              <a:buSzPts val="1800"/>
              <a:buFont typeface="Arial"/>
              <a:buNone/>
              <a:defRPr sz="1800" b="0" cap="none">
                <a:solidFill>
                  <a:srgbClr val="B1B3B3"/>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Font typeface="Arial"/>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Font typeface="Arial"/>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18"/>
          <p:cNvSpPr>
            <a:spLocks noGrp="1"/>
          </p:cNvSpPr>
          <p:nvPr>
            <p:ph type="pic" idx="4"/>
          </p:nvPr>
        </p:nvSpPr>
        <p:spPr>
          <a:xfrm>
            <a:off x="6096000" y="4806225"/>
            <a:ext cx="1371600" cy="1365900"/>
          </a:xfrm>
          <a:prstGeom prst="rect">
            <a:avLst/>
          </a:prstGeom>
          <a:noFill/>
          <a:ln>
            <a:noFill/>
          </a:ln>
        </p:spPr>
      </p:sp>
      <p:sp>
        <p:nvSpPr>
          <p:cNvPr id="22" name="Google Shape;22;p18"/>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18"/>
          <p:cNvPicPr preferRelativeResize="0"/>
          <p:nvPr/>
        </p:nvPicPr>
        <p:blipFill rotWithShape="1">
          <a:blip r:embed="rId3">
            <a:alphaModFix/>
          </a:blip>
          <a:srcRect/>
          <a:stretch/>
        </p:blipFill>
        <p:spPr>
          <a:xfrm>
            <a:off x="432000" y="360001"/>
            <a:ext cx="3240002" cy="43976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UT19_Start_03">
  <p:cSld name="UT19_Start_03">
    <p:bg>
      <p:bgPr>
        <a:blipFill>
          <a:blip r:embed="rId2">
            <a:alphaModFix/>
          </a:blip>
          <a:stretch>
            <a:fillRect/>
          </a:stretch>
        </a:blipFill>
        <a:effectLst/>
      </p:bgPr>
    </p:bg>
    <p:spTree>
      <p:nvGrpSpPr>
        <p:cNvPr id="1" name="Shape 102"/>
        <p:cNvGrpSpPr/>
        <p:nvPr/>
      </p:nvGrpSpPr>
      <p:grpSpPr>
        <a:xfrm>
          <a:off x="0" y="0"/>
          <a:ext cx="0" cy="0"/>
          <a:chOff x="0" y="0"/>
          <a:chExt cx="0" cy="0"/>
        </a:xfrm>
      </p:grpSpPr>
      <p:pic>
        <p:nvPicPr>
          <p:cNvPr id="103" name="Google Shape;103;p35"/>
          <p:cNvPicPr preferRelativeResize="0"/>
          <p:nvPr/>
        </p:nvPicPr>
        <p:blipFill rotWithShape="1">
          <a:blip r:embed="rId3">
            <a:alphaModFix/>
          </a:blip>
          <a:srcRect/>
          <a:stretch/>
        </p:blipFill>
        <p:spPr>
          <a:xfrm>
            <a:off x="432000" y="360001"/>
            <a:ext cx="3240002" cy="439760"/>
          </a:xfrm>
          <a:prstGeom prst="rect">
            <a:avLst/>
          </a:prstGeom>
          <a:noFill/>
          <a:ln>
            <a:noFill/>
          </a:ln>
        </p:spPr>
      </p:pic>
      <p:sp>
        <p:nvSpPr>
          <p:cNvPr id="104" name="Google Shape;104;p35"/>
          <p:cNvSpPr txBox="1">
            <a:spLocks noGrp="1"/>
          </p:cNvSpPr>
          <p:nvPr>
            <p:ph type="ctrTitle"/>
          </p:nvPr>
        </p:nvSpPr>
        <p:spPr>
          <a:xfrm>
            <a:off x="4724400" y="457200"/>
            <a:ext cx="6858000" cy="2693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05" name="Google Shape;105;p35"/>
          <p:cNvSpPr txBox="1">
            <a:spLocks noGrp="1"/>
          </p:cNvSpPr>
          <p:nvPr>
            <p:ph type="subTitle" idx="1"/>
          </p:nvPr>
        </p:nvSpPr>
        <p:spPr>
          <a:xfrm>
            <a:off x="4724399" y="3243600"/>
            <a:ext cx="6858000" cy="22428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6" name="Google Shape;106;p35"/>
          <p:cNvSpPr txBox="1">
            <a:spLocks noGrp="1"/>
          </p:cNvSpPr>
          <p:nvPr>
            <p:ph type="dt" idx="10"/>
          </p:nvPr>
        </p:nvSpPr>
        <p:spPr>
          <a:xfrm>
            <a:off x="4724399" y="6279424"/>
            <a:ext cx="41277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5"/>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T19_Title and Content_Blue">
  <p:cSld name="UT19_Title and Content_Blue">
    <p:bg>
      <p:bgPr>
        <a:solidFill>
          <a:schemeClr val="dk1"/>
        </a:solidFill>
        <a:effectLst/>
      </p:bgPr>
    </p:bg>
    <p:spTree>
      <p:nvGrpSpPr>
        <p:cNvPr id="1" name="Shape 108"/>
        <p:cNvGrpSpPr/>
        <p:nvPr/>
      </p:nvGrpSpPr>
      <p:grpSpPr>
        <a:xfrm>
          <a:off x="0" y="0"/>
          <a:ext cx="0" cy="0"/>
          <a:chOff x="0" y="0"/>
          <a:chExt cx="0" cy="0"/>
        </a:xfrm>
      </p:grpSpPr>
      <p:sp>
        <p:nvSpPr>
          <p:cNvPr id="109" name="Google Shape;109;p36"/>
          <p:cNvSpPr txBox="1">
            <a:spLocks noGrp="1"/>
          </p:cNvSpPr>
          <p:nvPr>
            <p:ph type="title"/>
          </p:nvPr>
        </p:nvSpPr>
        <p:spPr>
          <a:xfrm>
            <a:off x="609600" y="381000"/>
            <a:ext cx="10972800" cy="685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0" name="Google Shape;110;p36"/>
          <p:cNvSpPr txBox="1">
            <a:spLocks noGrp="1"/>
          </p:cNvSpPr>
          <p:nvPr>
            <p:ph type="body" idx="1"/>
          </p:nvPr>
        </p:nvSpPr>
        <p:spPr>
          <a:xfrm>
            <a:off x="609600" y="1219200"/>
            <a:ext cx="10972800" cy="4953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None/>
              <a:defRPr>
                <a:solidFill>
                  <a:schemeClr val="lt1"/>
                </a:solidFill>
              </a:defRPr>
            </a:lvl1pPr>
            <a:lvl2pPr marL="914400" lvl="1" indent="-228600" algn="l">
              <a:lnSpc>
                <a:spcPct val="90000"/>
              </a:lnSpc>
              <a:spcBef>
                <a:spcPts val="500"/>
              </a:spcBef>
              <a:spcAft>
                <a:spcPts val="0"/>
              </a:spcAft>
              <a:buClr>
                <a:schemeClr val="lt1"/>
              </a:buClr>
              <a:buSzPts val="24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6"/>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UT19_Two Content" type="twoObj">
  <p:cSld name="TWO_OBJECTS">
    <p:spTree>
      <p:nvGrpSpPr>
        <p:cNvPr id="1" name="Shape 112"/>
        <p:cNvGrpSpPr/>
        <p:nvPr/>
      </p:nvGrpSpPr>
      <p:grpSpPr>
        <a:xfrm>
          <a:off x="0" y="0"/>
          <a:ext cx="0" cy="0"/>
          <a:chOff x="0" y="0"/>
          <a:chExt cx="0" cy="0"/>
        </a:xfrm>
      </p:grpSpPr>
      <p:sp>
        <p:nvSpPr>
          <p:cNvPr id="113" name="Google Shape;113;p37"/>
          <p:cNvSpPr txBox="1">
            <a:spLocks noGrp="1"/>
          </p:cNvSpPr>
          <p:nvPr>
            <p:ph type="title"/>
          </p:nvPr>
        </p:nvSpPr>
        <p:spPr>
          <a:xfrm>
            <a:off x="609600" y="365125"/>
            <a:ext cx="109728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4" name="Google Shape;114;p37"/>
          <p:cNvSpPr txBox="1">
            <a:spLocks noGrp="1"/>
          </p:cNvSpPr>
          <p:nvPr>
            <p:ph type="body" idx="1"/>
          </p:nvPr>
        </p:nvSpPr>
        <p:spPr>
          <a:xfrm>
            <a:off x="609600" y="1825625"/>
            <a:ext cx="54102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37"/>
          <p:cNvSpPr txBox="1">
            <a:spLocks noGrp="1"/>
          </p:cNvSpPr>
          <p:nvPr>
            <p:ph type="body" idx="2"/>
          </p:nvPr>
        </p:nvSpPr>
        <p:spPr>
          <a:xfrm>
            <a:off x="6172200" y="1825625"/>
            <a:ext cx="54102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37"/>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UT19_Cooperation">
  <p:cSld name="UT19_Cooperation">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38"/>
          <p:cNvSpPr txBox="1">
            <a:spLocks noGrp="1"/>
          </p:cNvSpPr>
          <p:nvPr>
            <p:ph type="body" idx="1"/>
          </p:nvPr>
        </p:nvSpPr>
        <p:spPr>
          <a:xfrm>
            <a:off x="304154" y="685800"/>
            <a:ext cx="3734400" cy="54864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Font typeface="Arial"/>
              <a:buChar char="•"/>
              <a:defRPr>
                <a:solidFill>
                  <a:schemeClr val="dk1"/>
                </a:solidFill>
              </a:defRPr>
            </a:lvl1pPr>
            <a:lvl2pPr marL="914400" lvl="1" indent="-381000" algn="l">
              <a:lnSpc>
                <a:spcPct val="90000"/>
              </a:lnSpc>
              <a:spcBef>
                <a:spcPts val="500"/>
              </a:spcBef>
              <a:spcAft>
                <a:spcPts val="0"/>
              </a:spcAft>
              <a:buClr>
                <a:schemeClr val="dk1"/>
              </a:buClr>
              <a:buSzPts val="2400"/>
              <a:buFont typeface="Arial"/>
              <a:buChar char="•"/>
              <a:defRPr>
                <a:solidFill>
                  <a:schemeClr val="dk1"/>
                </a:solidFill>
              </a:defRPr>
            </a:lvl2pPr>
            <a:lvl3pPr marL="1371600" lvl="2" indent="-355600" algn="l">
              <a:lnSpc>
                <a:spcPct val="90000"/>
              </a:lnSpc>
              <a:spcBef>
                <a:spcPts val="500"/>
              </a:spcBef>
              <a:spcAft>
                <a:spcPts val="0"/>
              </a:spcAft>
              <a:buClr>
                <a:schemeClr val="dk1"/>
              </a:buClr>
              <a:buSzPts val="2000"/>
              <a:buFont typeface="Arial"/>
              <a:buChar char="•"/>
              <a:defRPr>
                <a:solidFill>
                  <a:schemeClr val="dk1"/>
                </a:solidFill>
              </a:defRPr>
            </a:lvl3pPr>
            <a:lvl4pPr marL="1828800" lvl="3" indent="-342900" algn="l">
              <a:lnSpc>
                <a:spcPct val="90000"/>
              </a:lnSpc>
              <a:spcBef>
                <a:spcPts val="500"/>
              </a:spcBef>
              <a:spcAft>
                <a:spcPts val="0"/>
              </a:spcAft>
              <a:buClr>
                <a:schemeClr val="dk1"/>
              </a:buClr>
              <a:buSzPts val="1800"/>
              <a:buFont typeface="Arial"/>
              <a:buChar char="•"/>
              <a:defRPr>
                <a:solidFill>
                  <a:schemeClr val="dk1"/>
                </a:solidFill>
              </a:defRPr>
            </a:lvl4pPr>
            <a:lvl5pPr marL="2286000" lvl="4" indent="-342900" algn="l">
              <a:lnSpc>
                <a:spcPct val="90000"/>
              </a:lnSpc>
              <a:spcBef>
                <a:spcPts val="500"/>
              </a:spcBef>
              <a:spcAft>
                <a:spcPts val="0"/>
              </a:spcAft>
              <a:buClr>
                <a:schemeClr val="dk1"/>
              </a:buClr>
              <a:buSzPts val="1800"/>
              <a:buFont typeface="Arial"/>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UT19_Thanks_Simple">
  <p:cSld name="UT19_Thanks_Simple">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39"/>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21" name="Google Shape;121;p39"/>
          <p:cNvPicPr preferRelativeResize="0"/>
          <p:nvPr/>
        </p:nvPicPr>
        <p:blipFill rotWithShape="1">
          <a:blip r:embed="rId3">
            <a:alphaModFix/>
          </a:blip>
          <a:srcRect/>
          <a:stretch/>
        </p:blipFill>
        <p:spPr>
          <a:xfrm>
            <a:off x="432000" y="360000"/>
            <a:ext cx="3240002" cy="439760"/>
          </a:xfrm>
          <a:prstGeom prst="rect">
            <a:avLst/>
          </a:prstGeom>
          <a:noFill/>
          <a:ln>
            <a:noFill/>
          </a:ln>
        </p:spPr>
      </p:pic>
      <p:sp>
        <p:nvSpPr>
          <p:cNvPr id="122" name="Google Shape;122;p39"/>
          <p:cNvSpPr txBox="1">
            <a:spLocks noGrp="1"/>
          </p:cNvSpPr>
          <p:nvPr>
            <p:ph type="body" idx="1"/>
          </p:nvPr>
        </p:nvSpPr>
        <p:spPr>
          <a:xfrm>
            <a:off x="3352800" y="2766218"/>
            <a:ext cx="5486400" cy="20343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800"/>
              <a:buNone/>
              <a:defRPr b="1">
                <a:solidFill>
                  <a:schemeClr val="lt1"/>
                </a:solidFill>
              </a:defRPr>
            </a:lvl1pPr>
            <a:lvl2pPr marL="914400" lvl="1" indent="-228600" algn="l">
              <a:lnSpc>
                <a:spcPct val="90000"/>
              </a:lnSpc>
              <a:spcBef>
                <a:spcPts val="500"/>
              </a:spcBef>
              <a:spcAft>
                <a:spcPts val="0"/>
              </a:spcAft>
              <a:buClr>
                <a:schemeClr val="lt1"/>
              </a:buClr>
              <a:buSzPts val="2400"/>
              <a:buNone/>
              <a:defRPr>
                <a:solidFill>
                  <a:schemeClr val="lt1"/>
                </a:solidFill>
              </a:defRPr>
            </a:lvl2pPr>
            <a:lvl3pPr marL="1371600" lvl="2" indent="-228600" algn="l">
              <a:lnSpc>
                <a:spcPct val="90000"/>
              </a:lnSpc>
              <a:spcBef>
                <a:spcPts val="500"/>
              </a:spcBef>
              <a:spcAft>
                <a:spcPts val="0"/>
              </a:spcAft>
              <a:buClr>
                <a:schemeClr val="lt1"/>
              </a:buClr>
              <a:buSzPts val="2000"/>
              <a:buNone/>
              <a:defRPr>
                <a:solidFill>
                  <a:schemeClr val="lt1"/>
                </a:solidFill>
              </a:defRPr>
            </a:lvl3pPr>
            <a:lvl4pPr marL="1828800" lvl="3" indent="-228600" algn="l">
              <a:lnSpc>
                <a:spcPct val="90000"/>
              </a:lnSpc>
              <a:spcBef>
                <a:spcPts val="500"/>
              </a:spcBef>
              <a:spcAft>
                <a:spcPts val="0"/>
              </a:spcAft>
              <a:buClr>
                <a:schemeClr val="lt1"/>
              </a:buClr>
              <a:buSzPts val="1800"/>
              <a:buNone/>
              <a:defRPr>
                <a:solidFill>
                  <a:schemeClr val="lt1"/>
                </a:solidFill>
              </a:defRPr>
            </a:lvl4pPr>
            <a:lvl5pPr marL="2286000" lvl="4" indent="-228600" algn="l">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27"/>
          <p:cNvSpPr txBox="1">
            <a:spLocks noGrp="1"/>
          </p:cNvSpPr>
          <p:nvPr>
            <p:ph type="title"/>
          </p:nvPr>
        </p:nvSpPr>
        <p:spPr>
          <a:xfrm>
            <a:off x="609600" y="2103437"/>
            <a:ext cx="109728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6" name="Google Shape;26;p27"/>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27"/>
          <p:cNvPicPr preferRelativeResize="0"/>
          <p:nvPr/>
        </p:nvPicPr>
        <p:blipFill rotWithShape="1">
          <a:blip r:embed="rId2">
            <a:alphaModFix/>
          </a:blip>
          <a:srcRect/>
          <a:stretch/>
        </p:blipFill>
        <p:spPr>
          <a:xfrm>
            <a:off x="432000" y="360000"/>
            <a:ext cx="3240002" cy="43976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UT19_Start_04">
  <p:cSld name="UT19_Start_04">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19"/>
          <p:cNvSpPr txBox="1">
            <a:spLocks noGrp="1"/>
          </p:cNvSpPr>
          <p:nvPr>
            <p:ph type="ctrTitle"/>
          </p:nvPr>
        </p:nvSpPr>
        <p:spPr>
          <a:xfrm>
            <a:off x="4038600" y="1338130"/>
            <a:ext cx="7543800" cy="1812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0" name="Google Shape;30;p19"/>
          <p:cNvSpPr txBox="1">
            <a:spLocks noGrp="1"/>
          </p:cNvSpPr>
          <p:nvPr>
            <p:ph type="subTitle" idx="1"/>
          </p:nvPr>
        </p:nvSpPr>
        <p:spPr>
          <a:xfrm>
            <a:off x="4038600" y="3243600"/>
            <a:ext cx="7543800" cy="1655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19"/>
          <p:cNvSpPr txBox="1">
            <a:spLocks noGrp="1"/>
          </p:cNvSpPr>
          <p:nvPr>
            <p:ph type="dt" idx="10"/>
          </p:nvPr>
        </p:nvSpPr>
        <p:spPr>
          <a:xfrm>
            <a:off x="4038597" y="6279425"/>
            <a:ext cx="2070300" cy="350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body" idx="2"/>
          </p:nvPr>
        </p:nvSpPr>
        <p:spPr>
          <a:xfrm>
            <a:off x="4038598" y="5029199"/>
            <a:ext cx="7543800" cy="371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Font typeface="Arial Black"/>
              <a:buNone/>
              <a:defRPr sz="2400" b="0">
                <a:latin typeface="Arial Black"/>
                <a:ea typeface="Arial Black"/>
                <a:cs typeface="Arial Black"/>
                <a:sym typeface="Arial Black"/>
              </a:defRPr>
            </a:lvl1pPr>
            <a:lvl2pPr marL="914400" lvl="1" indent="-228600" algn="l">
              <a:lnSpc>
                <a:spcPct val="90000"/>
              </a:lnSpc>
              <a:spcBef>
                <a:spcPts val="500"/>
              </a:spcBef>
              <a:spcAft>
                <a:spcPts val="0"/>
              </a:spcAft>
              <a:buClr>
                <a:schemeClr val="dk1"/>
              </a:buClr>
              <a:buSzPts val="2400"/>
              <a:buFont typeface="Arial"/>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Font typeface="Arial"/>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9"/>
          <p:cNvSpPr txBox="1">
            <a:spLocks noGrp="1"/>
          </p:cNvSpPr>
          <p:nvPr>
            <p:ph type="body" idx="3"/>
          </p:nvPr>
        </p:nvSpPr>
        <p:spPr>
          <a:xfrm>
            <a:off x="4038597" y="5507669"/>
            <a:ext cx="7543800" cy="664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1B3B3"/>
              </a:buClr>
              <a:buSzPts val="1800"/>
              <a:buFont typeface="Arial"/>
              <a:buNone/>
              <a:defRPr sz="1800" b="0" cap="none">
                <a:solidFill>
                  <a:srgbClr val="B1B3B3"/>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Font typeface="Arial"/>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Font typeface="Arial"/>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9"/>
          <p:cNvSpPr>
            <a:spLocks noGrp="1"/>
          </p:cNvSpPr>
          <p:nvPr>
            <p:ph type="pic" idx="4"/>
          </p:nvPr>
        </p:nvSpPr>
        <p:spPr>
          <a:xfrm>
            <a:off x="2438400" y="4806225"/>
            <a:ext cx="1371600" cy="1365900"/>
          </a:xfrm>
          <a:prstGeom prst="rect">
            <a:avLst/>
          </a:prstGeom>
          <a:noFill/>
          <a:ln>
            <a:noFill/>
          </a:ln>
        </p:spPr>
      </p:sp>
      <p:sp>
        <p:nvSpPr>
          <p:cNvPr id="35" name="Google Shape;35;p19"/>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19"/>
          <p:cNvPicPr preferRelativeResize="0"/>
          <p:nvPr/>
        </p:nvPicPr>
        <p:blipFill rotWithShape="1">
          <a:blip r:embed="rId3">
            <a:alphaModFix/>
          </a:blip>
          <a:srcRect/>
          <a:stretch/>
        </p:blipFill>
        <p:spPr>
          <a:xfrm>
            <a:off x="432000" y="360001"/>
            <a:ext cx="3240002" cy="43976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T19_Sectionhead" type="title">
  <p:cSld name="TITLE">
    <p:spTree>
      <p:nvGrpSpPr>
        <p:cNvPr id="1" name="Shape 37"/>
        <p:cNvGrpSpPr/>
        <p:nvPr/>
      </p:nvGrpSpPr>
      <p:grpSpPr>
        <a:xfrm>
          <a:off x="0" y="0"/>
          <a:ext cx="0" cy="0"/>
          <a:chOff x="0" y="0"/>
          <a:chExt cx="0" cy="0"/>
        </a:xfrm>
      </p:grpSpPr>
      <p:sp>
        <p:nvSpPr>
          <p:cNvPr id="38" name="Google Shape;38;p20"/>
          <p:cNvSpPr txBox="1">
            <a:spLocks noGrp="1"/>
          </p:cNvSpPr>
          <p:nvPr>
            <p:ph type="ctrTitle"/>
          </p:nvPr>
        </p:nvSpPr>
        <p:spPr>
          <a:xfrm>
            <a:off x="4038599" y="847725"/>
            <a:ext cx="7543800" cy="28701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20"/>
          <p:cNvSpPr txBox="1">
            <a:spLocks noGrp="1"/>
          </p:cNvSpPr>
          <p:nvPr>
            <p:ph type="subTitle" idx="1"/>
          </p:nvPr>
        </p:nvSpPr>
        <p:spPr>
          <a:xfrm>
            <a:off x="4038599" y="3810000"/>
            <a:ext cx="7543800" cy="2362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0" name="Google Shape;40;p20"/>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1" name="Google Shape;41;p20"/>
          <p:cNvPicPr preferRelativeResize="0"/>
          <p:nvPr/>
        </p:nvPicPr>
        <p:blipFill rotWithShape="1">
          <a:blip r:embed="rId2">
            <a:alphaModFix/>
          </a:blip>
          <a:srcRect/>
          <a:stretch/>
        </p:blipFill>
        <p:spPr>
          <a:xfrm>
            <a:off x="432000" y="360000"/>
            <a:ext cx="3240002" cy="4397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T19_Sectionhead Blue">
  <p:cSld name="UT19_Sectionhead Blue">
    <p:bg>
      <p:bgPr>
        <a:solidFill>
          <a:schemeClr val="dk1"/>
        </a:solidFill>
        <a:effectLst/>
      </p:bgPr>
    </p:bg>
    <p:spTree>
      <p:nvGrpSpPr>
        <p:cNvPr id="1" name="Shape 42"/>
        <p:cNvGrpSpPr/>
        <p:nvPr/>
      </p:nvGrpSpPr>
      <p:grpSpPr>
        <a:xfrm>
          <a:off x="0" y="0"/>
          <a:ext cx="0" cy="0"/>
          <a:chOff x="0" y="0"/>
          <a:chExt cx="0" cy="0"/>
        </a:xfrm>
      </p:grpSpPr>
      <p:sp>
        <p:nvSpPr>
          <p:cNvPr id="43" name="Google Shape;43;p21"/>
          <p:cNvSpPr txBox="1">
            <a:spLocks noGrp="1"/>
          </p:cNvSpPr>
          <p:nvPr>
            <p:ph type="ctrTitle"/>
          </p:nvPr>
        </p:nvSpPr>
        <p:spPr>
          <a:xfrm>
            <a:off x="4039200" y="847725"/>
            <a:ext cx="7479900" cy="28701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4" name="Google Shape;44;p21"/>
          <p:cNvSpPr txBox="1">
            <a:spLocks noGrp="1"/>
          </p:cNvSpPr>
          <p:nvPr>
            <p:ph type="subTitle" idx="1"/>
          </p:nvPr>
        </p:nvSpPr>
        <p:spPr>
          <a:xfrm>
            <a:off x="4039200" y="3810000"/>
            <a:ext cx="7479900" cy="2362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2"/>
              </a:buClr>
              <a:buSzPts val="2400"/>
              <a:buNone/>
              <a:defRPr sz="2400">
                <a:solidFill>
                  <a:schemeClr val="lt2"/>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5" name="Google Shape;45;p21"/>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21"/>
          <p:cNvPicPr preferRelativeResize="0"/>
          <p:nvPr/>
        </p:nvPicPr>
        <p:blipFill rotWithShape="1">
          <a:blip r:embed="rId2">
            <a:alphaModFix/>
          </a:blip>
          <a:srcRect/>
          <a:stretch/>
        </p:blipFill>
        <p:spPr>
          <a:xfrm>
            <a:off x="432000" y="360000"/>
            <a:ext cx="3240002" cy="439760"/>
          </a:xfrm>
          <a:prstGeom prst="rect">
            <a:avLst/>
          </a:prstGeom>
          <a:noFill/>
          <a:ln>
            <a:noFill/>
          </a:ln>
        </p:spPr>
      </p:pic>
      <p:pic>
        <p:nvPicPr>
          <p:cNvPr id="47" name="Google Shape;47;p2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T19_Thanks">
  <p:cSld name="UT19_Thanks">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33"/>
          <p:cNvSpPr txBox="1">
            <a:spLocks noGrp="1"/>
          </p:cNvSpPr>
          <p:nvPr>
            <p:ph type="body" idx="1"/>
          </p:nvPr>
        </p:nvSpPr>
        <p:spPr>
          <a:xfrm>
            <a:off x="304154" y="1371600"/>
            <a:ext cx="3276000" cy="2743200"/>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chemeClr val="dk1"/>
              </a:buClr>
              <a:buSzPts val="2800"/>
              <a:buFont typeface="Arial"/>
              <a:buChar char="•"/>
              <a:defRPr>
                <a:solidFill>
                  <a:schemeClr val="dk1"/>
                </a:solidFill>
              </a:defRPr>
            </a:lvl1pPr>
            <a:lvl2pPr marL="914400" lvl="1" indent="-381000" algn="l">
              <a:lnSpc>
                <a:spcPct val="90000"/>
              </a:lnSpc>
              <a:spcBef>
                <a:spcPts val="500"/>
              </a:spcBef>
              <a:spcAft>
                <a:spcPts val="0"/>
              </a:spcAft>
              <a:buClr>
                <a:schemeClr val="dk1"/>
              </a:buClr>
              <a:buSzPts val="2400"/>
              <a:buFont typeface="Arial"/>
              <a:buChar char="•"/>
              <a:defRPr>
                <a:solidFill>
                  <a:schemeClr val="dk1"/>
                </a:solidFill>
              </a:defRPr>
            </a:lvl2pPr>
            <a:lvl3pPr marL="1371600" lvl="2" indent="-355600" algn="l">
              <a:lnSpc>
                <a:spcPct val="90000"/>
              </a:lnSpc>
              <a:spcBef>
                <a:spcPts val="500"/>
              </a:spcBef>
              <a:spcAft>
                <a:spcPts val="0"/>
              </a:spcAft>
              <a:buClr>
                <a:schemeClr val="dk1"/>
              </a:buClr>
              <a:buSzPts val="2000"/>
              <a:buFont typeface="Arial"/>
              <a:buChar char="•"/>
              <a:defRPr>
                <a:solidFill>
                  <a:schemeClr val="dk1"/>
                </a:solidFill>
              </a:defRPr>
            </a:lvl3pPr>
            <a:lvl4pPr marL="1828800" lvl="3" indent="-342900" algn="l">
              <a:lnSpc>
                <a:spcPct val="90000"/>
              </a:lnSpc>
              <a:spcBef>
                <a:spcPts val="500"/>
              </a:spcBef>
              <a:spcAft>
                <a:spcPts val="0"/>
              </a:spcAft>
              <a:buClr>
                <a:schemeClr val="dk1"/>
              </a:buClr>
              <a:buSzPts val="1800"/>
              <a:buFont typeface="Arial"/>
              <a:buChar char="•"/>
              <a:defRPr>
                <a:solidFill>
                  <a:schemeClr val="dk1"/>
                </a:solidFill>
              </a:defRPr>
            </a:lvl4pPr>
            <a:lvl5pPr marL="2286000" lvl="4" indent="-342900" algn="l">
              <a:lnSpc>
                <a:spcPct val="90000"/>
              </a:lnSpc>
              <a:spcBef>
                <a:spcPts val="500"/>
              </a:spcBef>
              <a:spcAft>
                <a:spcPts val="0"/>
              </a:spcAft>
              <a:buClr>
                <a:schemeClr val="dk1"/>
              </a:buClr>
              <a:buSzPts val="1800"/>
              <a:buFont typeface="Arial"/>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33"/>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83" name="Google Shape;83;p33"/>
          <p:cNvPicPr preferRelativeResize="0"/>
          <p:nvPr/>
        </p:nvPicPr>
        <p:blipFill rotWithShape="1">
          <a:blip r:embed="rId3">
            <a:alphaModFix/>
          </a:blip>
          <a:srcRect/>
          <a:stretch/>
        </p:blipFill>
        <p:spPr>
          <a:xfrm>
            <a:off x="432000" y="360000"/>
            <a:ext cx="3240002" cy="4397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T19_Image, Title and Content">
  <p:cSld name="UT19_Image, Title and Conten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4038600" y="365125"/>
            <a:ext cx="75438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6" name="Google Shape;86;p22"/>
          <p:cNvSpPr txBox="1">
            <a:spLocks noGrp="1"/>
          </p:cNvSpPr>
          <p:nvPr>
            <p:ph type="body" idx="1"/>
          </p:nvPr>
        </p:nvSpPr>
        <p:spPr>
          <a:xfrm>
            <a:off x="4038600" y="1828800"/>
            <a:ext cx="7543800" cy="4343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None/>
              <a:defRPr>
                <a:solidFill>
                  <a:schemeClr val="dk1"/>
                </a:solidFill>
              </a:defRPr>
            </a:lvl1pPr>
            <a:lvl2pPr marL="914400" lvl="1" indent="-228600" algn="l">
              <a:lnSpc>
                <a:spcPct val="90000"/>
              </a:lnSpc>
              <a:spcBef>
                <a:spcPts val="500"/>
              </a:spcBef>
              <a:spcAft>
                <a:spcPts val="0"/>
              </a:spcAft>
              <a:buClr>
                <a:schemeClr val="dk1"/>
              </a:buClr>
              <a:buSzPts val="2400"/>
              <a:buNone/>
              <a:defRPr>
                <a:solidFill>
                  <a:schemeClr val="dk1"/>
                </a:solidFill>
              </a:defRPr>
            </a:lvl2pPr>
            <a:lvl3pPr marL="1371600" lvl="2" indent="-228600" algn="l">
              <a:lnSpc>
                <a:spcPct val="90000"/>
              </a:lnSpc>
              <a:spcBef>
                <a:spcPts val="500"/>
              </a:spcBef>
              <a:spcAft>
                <a:spcPts val="0"/>
              </a:spcAft>
              <a:buClr>
                <a:schemeClr val="dk1"/>
              </a:buClr>
              <a:buSzPts val="2000"/>
              <a:buNone/>
              <a:defRPr>
                <a:solidFill>
                  <a:schemeClr val="dk1"/>
                </a:solidFill>
              </a:defRPr>
            </a:lvl3pPr>
            <a:lvl4pPr marL="1828800" lvl="3" indent="-228600" algn="l">
              <a:lnSpc>
                <a:spcPct val="90000"/>
              </a:lnSpc>
              <a:spcBef>
                <a:spcPts val="500"/>
              </a:spcBef>
              <a:spcAft>
                <a:spcPts val="0"/>
              </a:spcAft>
              <a:buClr>
                <a:schemeClr val="dk1"/>
              </a:buClr>
              <a:buSzPts val="1800"/>
              <a:buNone/>
              <a:defRPr>
                <a:solidFill>
                  <a:schemeClr val="dk1"/>
                </a:solidFill>
              </a:defRPr>
            </a:lvl4pPr>
            <a:lvl5pPr marL="2286000" lvl="4" indent="-228600" algn="l">
              <a:lnSpc>
                <a:spcPct val="90000"/>
              </a:lnSpc>
              <a:spcBef>
                <a:spcPts val="500"/>
              </a:spcBef>
              <a:spcAft>
                <a:spcPts val="0"/>
              </a:spcAft>
              <a:buClr>
                <a:schemeClr val="dk1"/>
              </a:buClr>
              <a:buSzPts val="1800"/>
              <a:buNone/>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2"/>
          <p:cNvSpPr>
            <a:spLocks noGrp="1"/>
          </p:cNvSpPr>
          <p:nvPr>
            <p:ph type="pic" idx="2"/>
          </p:nvPr>
        </p:nvSpPr>
        <p:spPr>
          <a:xfrm>
            <a:off x="0" y="0"/>
            <a:ext cx="3810000" cy="6858000"/>
          </a:xfrm>
          <a:prstGeom prst="rect">
            <a:avLst/>
          </a:prstGeom>
          <a:noFill/>
          <a:ln>
            <a:noFill/>
          </a:ln>
        </p:spPr>
      </p:sp>
      <p:sp>
        <p:nvSpPr>
          <p:cNvPr id="88" name="Google Shape;88;p22"/>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T19_Text on Image">
  <p:cSld name="UT19_Text on Image">
    <p:bg>
      <p:bgPr>
        <a:solidFill>
          <a:schemeClr val="dk1"/>
        </a:solidFill>
        <a:effectLst/>
      </p:bgPr>
    </p:bg>
    <p:spTree>
      <p:nvGrpSpPr>
        <p:cNvPr id="1" name="Shape 89"/>
        <p:cNvGrpSpPr/>
        <p:nvPr/>
      </p:nvGrpSpPr>
      <p:grpSpPr>
        <a:xfrm>
          <a:off x="0" y="0"/>
          <a:ext cx="0" cy="0"/>
          <a:chOff x="0" y="0"/>
          <a:chExt cx="0" cy="0"/>
        </a:xfrm>
      </p:grpSpPr>
      <p:sp>
        <p:nvSpPr>
          <p:cNvPr id="90" name="Google Shape;90;p26"/>
          <p:cNvSpPr txBox="1">
            <a:spLocks noGrp="1"/>
          </p:cNvSpPr>
          <p:nvPr>
            <p:ph type="body" idx="1"/>
          </p:nvPr>
        </p:nvSpPr>
        <p:spPr>
          <a:xfrm>
            <a:off x="609600" y="4800600"/>
            <a:ext cx="68580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2"/>
              </a:buClr>
              <a:buSzPts val="2400"/>
              <a:buNone/>
              <a:defRPr sz="2400">
                <a:solidFill>
                  <a:schemeClr val="lt2"/>
                </a:solidFill>
              </a:defRPr>
            </a:lvl1pPr>
            <a:lvl2pPr marL="914400" lvl="1" indent="-228600" algn="l">
              <a:lnSpc>
                <a:spcPct val="90000"/>
              </a:lnSpc>
              <a:spcBef>
                <a:spcPts val="500"/>
              </a:spcBef>
              <a:spcAft>
                <a:spcPts val="0"/>
              </a:spcAft>
              <a:buClr>
                <a:srgbClr val="8C98B7"/>
              </a:buClr>
              <a:buSzPts val="2000"/>
              <a:buNone/>
              <a:defRPr sz="2000">
                <a:solidFill>
                  <a:srgbClr val="8C98B7"/>
                </a:solidFill>
              </a:defRPr>
            </a:lvl2pPr>
            <a:lvl3pPr marL="1371600" lvl="2" indent="-228600" algn="l">
              <a:lnSpc>
                <a:spcPct val="90000"/>
              </a:lnSpc>
              <a:spcBef>
                <a:spcPts val="500"/>
              </a:spcBef>
              <a:spcAft>
                <a:spcPts val="0"/>
              </a:spcAft>
              <a:buClr>
                <a:srgbClr val="8C98B7"/>
              </a:buClr>
              <a:buSzPts val="1800"/>
              <a:buNone/>
              <a:defRPr sz="1800">
                <a:solidFill>
                  <a:srgbClr val="8C98B7"/>
                </a:solidFill>
              </a:defRPr>
            </a:lvl3pPr>
            <a:lvl4pPr marL="1828800" lvl="3" indent="-228600" algn="l">
              <a:lnSpc>
                <a:spcPct val="90000"/>
              </a:lnSpc>
              <a:spcBef>
                <a:spcPts val="500"/>
              </a:spcBef>
              <a:spcAft>
                <a:spcPts val="0"/>
              </a:spcAft>
              <a:buClr>
                <a:srgbClr val="8C98B7"/>
              </a:buClr>
              <a:buSzPts val="1600"/>
              <a:buNone/>
              <a:defRPr sz="1600">
                <a:solidFill>
                  <a:srgbClr val="8C98B7"/>
                </a:solidFill>
              </a:defRPr>
            </a:lvl4pPr>
            <a:lvl5pPr marL="2286000" lvl="4" indent="-228600" algn="l">
              <a:lnSpc>
                <a:spcPct val="90000"/>
              </a:lnSpc>
              <a:spcBef>
                <a:spcPts val="500"/>
              </a:spcBef>
              <a:spcAft>
                <a:spcPts val="0"/>
              </a:spcAft>
              <a:buClr>
                <a:srgbClr val="8C98B7"/>
              </a:buClr>
              <a:buSzPts val="1600"/>
              <a:buNone/>
              <a:defRPr sz="1600">
                <a:solidFill>
                  <a:srgbClr val="8C98B7"/>
                </a:solidFill>
              </a:defRPr>
            </a:lvl5pPr>
            <a:lvl6pPr marL="2743200" lvl="5" indent="-228600" algn="l">
              <a:lnSpc>
                <a:spcPct val="90000"/>
              </a:lnSpc>
              <a:spcBef>
                <a:spcPts val="500"/>
              </a:spcBef>
              <a:spcAft>
                <a:spcPts val="0"/>
              </a:spcAft>
              <a:buClr>
                <a:srgbClr val="8C98B7"/>
              </a:buClr>
              <a:buSzPts val="1600"/>
              <a:buNone/>
              <a:defRPr sz="1600">
                <a:solidFill>
                  <a:srgbClr val="8C98B7"/>
                </a:solidFill>
              </a:defRPr>
            </a:lvl6pPr>
            <a:lvl7pPr marL="3200400" lvl="6" indent="-228600" algn="l">
              <a:lnSpc>
                <a:spcPct val="90000"/>
              </a:lnSpc>
              <a:spcBef>
                <a:spcPts val="500"/>
              </a:spcBef>
              <a:spcAft>
                <a:spcPts val="0"/>
              </a:spcAft>
              <a:buClr>
                <a:srgbClr val="8C98B7"/>
              </a:buClr>
              <a:buSzPts val="1600"/>
              <a:buNone/>
              <a:defRPr sz="1600">
                <a:solidFill>
                  <a:srgbClr val="8C98B7"/>
                </a:solidFill>
              </a:defRPr>
            </a:lvl7pPr>
            <a:lvl8pPr marL="3657600" lvl="7" indent="-228600" algn="l">
              <a:lnSpc>
                <a:spcPct val="90000"/>
              </a:lnSpc>
              <a:spcBef>
                <a:spcPts val="500"/>
              </a:spcBef>
              <a:spcAft>
                <a:spcPts val="0"/>
              </a:spcAft>
              <a:buClr>
                <a:srgbClr val="8C98B7"/>
              </a:buClr>
              <a:buSzPts val="1600"/>
              <a:buNone/>
              <a:defRPr sz="1600">
                <a:solidFill>
                  <a:srgbClr val="8C98B7"/>
                </a:solidFill>
              </a:defRPr>
            </a:lvl8pPr>
            <a:lvl9pPr marL="4114800" lvl="8" indent="-228600" algn="l">
              <a:lnSpc>
                <a:spcPct val="90000"/>
              </a:lnSpc>
              <a:spcBef>
                <a:spcPts val="500"/>
              </a:spcBef>
              <a:spcAft>
                <a:spcPts val="0"/>
              </a:spcAft>
              <a:buClr>
                <a:srgbClr val="8C98B7"/>
              </a:buClr>
              <a:buSzPts val="1600"/>
              <a:buNone/>
              <a:defRPr sz="1600">
                <a:solidFill>
                  <a:srgbClr val="8C98B7"/>
                </a:solidFill>
              </a:defRPr>
            </a:lvl9pPr>
          </a:lstStyle>
          <a:p>
            <a:endParaRPr/>
          </a:p>
        </p:txBody>
      </p:sp>
      <p:sp>
        <p:nvSpPr>
          <p:cNvPr id="91" name="Google Shape;91;p26"/>
          <p:cNvSpPr>
            <a:spLocks noGrp="1"/>
          </p:cNvSpPr>
          <p:nvPr>
            <p:ph type="pic" idx="2"/>
          </p:nvPr>
        </p:nvSpPr>
        <p:spPr>
          <a:xfrm>
            <a:off x="0" y="-6116"/>
            <a:ext cx="12204600" cy="6868200"/>
          </a:xfrm>
          <a:prstGeom prst="rect">
            <a:avLst/>
          </a:prstGeom>
          <a:noFill/>
          <a:ln>
            <a:noFill/>
          </a:ln>
        </p:spPr>
      </p:sp>
      <p:sp>
        <p:nvSpPr>
          <p:cNvPr id="92" name="Google Shape;92;p26"/>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UT19_Start_02">
  <p:cSld name="UT19_Start_0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ctrTitle"/>
          </p:nvPr>
        </p:nvSpPr>
        <p:spPr>
          <a:xfrm>
            <a:off x="6096000" y="763200"/>
            <a:ext cx="5486400" cy="2387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95" name="Google Shape;95;p34"/>
          <p:cNvSpPr txBox="1">
            <a:spLocks noGrp="1"/>
          </p:cNvSpPr>
          <p:nvPr>
            <p:ph type="subTitle" idx="1"/>
          </p:nvPr>
        </p:nvSpPr>
        <p:spPr>
          <a:xfrm>
            <a:off x="6095999" y="3243600"/>
            <a:ext cx="5486400" cy="16557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6" name="Google Shape;96;p34"/>
          <p:cNvSpPr txBox="1">
            <a:spLocks noGrp="1"/>
          </p:cNvSpPr>
          <p:nvPr>
            <p:ph type="dt" idx="10"/>
          </p:nvPr>
        </p:nvSpPr>
        <p:spPr>
          <a:xfrm>
            <a:off x="6108914" y="6279424"/>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6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4"/>
          <p:cNvSpPr txBox="1">
            <a:spLocks noGrp="1"/>
          </p:cNvSpPr>
          <p:nvPr>
            <p:ph type="body" idx="2"/>
          </p:nvPr>
        </p:nvSpPr>
        <p:spPr>
          <a:xfrm>
            <a:off x="7727950" y="5029199"/>
            <a:ext cx="3854400" cy="3651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400"/>
              <a:buFont typeface="Arial Black"/>
              <a:buNone/>
              <a:defRPr sz="2400" b="0">
                <a:latin typeface="Arial Black"/>
                <a:ea typeface="Arial Black"/>
                <a:cs typeface="Arial Black"/>
                <a:sym typeface="Arial Black"/>
              </a:defRPr>
            </a:lvl1pPr>
            <a:lvl2pPr marL="914400" lvl="1" indent="-228600" algn="l">
              <a:lnSpc>
                <a:spcPct val="90000"/>
              </a:lnSpc>
              <a:spcBef>
                <a:spcPts val="500"/>
              </a:spcBef>
              <a:spcAft>
                <a:spcPts val="0"/>
              </a:spcAft>
              <a:buClr>
                <a:schemeClr val="dk1"/>
              </a:buClr>
              <a:buSzPts val="2400"/>
              <a:buFont typeface="Arial"/>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Font typeface="Arial"/>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34"/>
          <p:cNvSpPr txBox="1">
            <a:spLocks noGrp="1"/>
          </p:cNvSpPr>
          <p:nvPr>
            <p:ph type="body" idx="3"/>
          </p:nvPr>
        </p:nvSpPr>
        <p:spPr>
          <a:xfrm>
            <a:off x="7727950" y="5507669"/>
            <a:ext cx="3854400" cy="664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1B3B3"/>
              </a:buClr>
              <a:buSzPts val="1800"/>
              <a:buFont typeface="Arial"/>
              <a:buNone/>
              <a:defRPr sz="1800" b="0" cap="none">
                <a:solidFill>
                  <a:srgbClr val="B1B3B3"/>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Font typeface="Arial"/>
              <a:buNone/>
              <a:defRPr>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Font typeface="Arial"/>
              <a:buNone/>
              <a:defRPr>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4pPr>
            <a:lvl5pPr marL="2286000" lvl="4" indent="-228600" algn="l">
              <a:lnSpc>
                <a:spcPct val="90000"/>
              </a:lnSpc>
              <a:spcBef>
                <a:spcPts val="500"/>
              </a:spcBef>
              <a:spcAft>
                <a:spcPts val="0"/>
              </a:spcAft>
              <a:buClr>
                <a:schemeClr val="dk1"/>
              </a:buClr>
              <a:buSzPts val="1800"/>
              <a:buFont typeface="Arial"/>
              <a:buNone/>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34"/>
          <p:cNvSpPr>
            <a:spLocks noGrp="1"/>
          </p:cNvSpPr>
          <p:nvPr>
            <p:ph type="pic" idx="4"/>
          </p:nvPr>
        </p:nvSpPr>
        <p:spPr>
          <a:xfrm>
            <a:off x="6096000" y="4806225"/>
            <a:ext cx="1371600" cy="1365900"/>
          </a:xfrm>
          <a:prstGeom prst="rect">
            <a:avLst/>
          </a:prstGeom>
          <a:noFill/>
          <a:ln>
            <a:noFill/>
          </a:ln>
        </p:spPr>
      </p:sp>
      <p:sp>
        <p:nvSpPr>
          <p:cNvPr id="100" name="Google Shape;100;p34"/>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rgbClr val="B1B3B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01" name="Google Shape;101;p34"/>
          <p:cNvPicPr preferRelativeResize="0"/>
          <p:nvPr/>
        </p:nvPicPr>
        <p:blipFill rotWithShape="1">
          <a:blip r:embed="rId3">
            <a:alphaModFix/>
          </a:blip>
          <a:srcRect/>
          <a:stretch/>
        </p:blipFill>
        <p:spPr>
          <a:xfrm>
            <a:off x="432000" y="360001"/>
            <a:ext cx="3240002" cy="43976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rgbClr val="000000"/>
              </a:buClr>
              <a:buSzPts val="1400"/>
              <a:buFont typeface="Arial"/>
              <a:buNone/>
              <a:defRPr sz="4400" b="0" i="0" u="none" strike="noStrike" cap="none">
                <a:solidFill>
                  <a:schemeClr val="dk1"/>
                </a:solidFill>
                <a:latin typeface="Arial Black"/>
                <a:ea typeface="Arial Black"/>
                <a:cs typeface="Arial Black"/>
                <a:sym typeface="Arial Black"/>
              </a:defRPr>
            </a:lvl1pPr>
            <a:lvl2pPr marR="0" lvl="1"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2pPr>
            <a:lvl3pPr marR="0" lvl="2"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3pPr>
            <a:lvl4pPr marR="0" lvl="3"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4pPr>
            <a:lvl5pPr marR="0" lvl="4"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5pPr>
            <a:lvl6pPr marR="0" lvl="5"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6pPr>
            <a:lvl7pPr marR="0" lvl="6"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7pPr>
            <a:lvl8pPr marR="0" lvl="7"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8pPr>
            <a:lvl9pPr marR="0" lvl="8" algn="l" rtl="0">
              <a:lnSpc>
                <a:spcPct val="90000"/>
              </a:lnSpc>
              <a:spcBef>
                <a:spcPts val="0"/>
              </a:spcBef>
              <a:spcAft>
                <a:spcPts val="0"/>
              </a:spcAft>
              <a:buClr>
                <a:srgbClr val="000000"/>
              </a:buClr>
              <a:buSzPts val="1400"/>
              <a:buFont typeface="Arial"/>
              <a:buNone/>
              <a:defRPr sz="4400" b="1" i="0" u="none" strike="noStrike" cap="none">
                <a:solidFill>
                  <a:schemeClr val="dk1"/>
                </a:solidFill>
                <a:latin typeface="Rubik"/>
                <a:ea typeface="Rubik"/>
                <a:cs typeface="Rubik"/>
                <a:sym typeface="Rubik"/>
              </a:defRPr>
            </a:lvl9pPr>
          </a:lstStyle>
          <a:p>
            <a:endParaRPr/>
          </a:p>
        </p:txBody>
      </p:sp>
      <p:sp>
        <p:nvSpPr>
          <p:cNvPr id="11" name="Google Shape;11;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C98B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9pPr>
          </a:lstStyle>
          <a:p>
            <a:endParaRPr/>
          </a:p>
        </p:txBody>
      </p:sp>
      <p:sp>
        <p:nvSpPr>
          <p:cNvPr id="13" name="Google Shape;13;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C98B7"/>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Rubik"/>
                <a:ea typeface="Rubik"/>
                <a:cs typeface="Rubik"/>
                <a:sym typeface="Rubik"/>
              </a:defRPr>
            </a:lvl9pPr>
          </a:lstStyle>
          <a:p>
            <a:endParaRPr/>
          </a:p>
        </p:txBody>
      </p:sp>
      <p:sp>
        <p:nvSpPr>
          <p:cNvPr id="14" name="Google Shape;14;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C98B7"/>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jp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
          <p:cNvSpPr txBox="1">
            <a:spLocks noGrp="1"/>
          </p:cNvSpPr>
          <p:nvPr>
            <p:ph type="ctrTitle"/>
          </p:nvPr>
        </p:nvSpPr>
        <p:spPr>
          <a:xfrm>
            <a:off x="6096000" y="1956121"/>
            <a:ext cx="5486400" cy="1099671"/>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400"/>
              <a:buNone/>
            </a:pPr>
            <a:r>
              <a:rPr lang="en-US" sz="2800" b="1"/>
              <a:t>Optics-free Image Classification with Deep Metric Learning</a:t>
            </a:r>
            <a:br>
              <a:rPr lang="en-US" sz="2800" b="1"/>
            </a:br>
            <a:r>
              <a:rPr lang="en-US" sz="2800" b="1"/>
              <a:t>____________________________</a:t>
            </a:r>
            <a:endParaRPr sz="2800" b="1"/>
          </a:p>
        </p:txBody>
      </p:sp>
      <p:sp>
        <p:nvSpPr>
          <p:cNvPr id="128" name="Google Shape;128;p1"/>
          <p:cNvSpPr txBox="1">
            <a:spLocks noGrp="1"/>
          </p:cNvSpPr>
          <p:nvPr>
            <p:ph type="body" idx="2"/>
          </p:nvPr>
        </p:nvSpPr>
        <p:spPr>
          <a:xfrm>
            <a:off x="6348713" y="3326756"/>
            <a:ext cx="4953000" cy="92115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Font typeface="Arial Black"/>
              <a:buNone/>
            </a:pPr>
            <a:r>
              <a:rPr lang="en-US"/>
              <a:t>Prakhar Srivastava</a:t>
            </a:r>
            <a:endParaRPr/>
          </a:p>
          <a:p>
            <a:pPr marL="0" lvl="0" indent="0" algn="ctr" rtl="0">
              <a:lnSpc>
                <a:spcPct val="90000"/>
              </a:lnSpc>
              <a:spcBef>
                <a:spcPts val="0"/>
              </a:spcBef>
              <a:spcAft>
                <a:spcPts val="0"/>
              </a:spcAft>
              <a:buClr>
                <a:schemeClr val="dk1"/>
              </a:buClr>
              <a:buSzPts val="2400"/>
              <a:buFont typeface="Arial Black"/>
              <a:buNone/>
            </a:pPr>
            <a:r>
              <a:rPr lang="en-US" sz="1800">
                <a:latin typeface="Arial"/>
                <a:ea typeface="Arial"/>
                <a:cs typeface="Arial"/>
                <a:sym typeface="Arial"/>
              </a:rPr>
              <a:t>University of Tartu</a:t>
            </a:r>
            <a:endParaRPr sz="1800">
              <a:latin typeface="Arial"/>
              <a:ea typeface="Arial"/>
              <a:cs typeface="Arial"/>
              <a:sym typeface="Arial"/>
            </a:endParaRPr>
          </a:p>
        </p:txBody>
      </p:sp>
      <p:sp>
        <p:nvSpPr>
          <p:cNvPr id="129" name="Google Shape;129;p1"/>
          <p:cNvSpPr txBox="1">
            <a:spLocks noGrp="1"/>
          </p:cNvSpPr>
          <p:nvPr>
            <p:ph type="sldNum" idx="12"/>
          </p:nvPr>
        </p:nvSpPr>
        <p:spPr>
          <a:xfrm>
            <a:off x="10210800" y="6279423"/>
            <a:ext cx="1371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a:t>
            </a:fld>
            <a:endParaRPr/>
          </a:p>
        </p:txBody>
      </p:sp>
      <p:sp>
        <p:nvSpPr>
          <p:cNvPr id="130" name="Google Shape;130;p1"/>
          <p:cNvSpPr txBox="1">
            <a:spLocks noGrp="1"/>
          </p:cNvSpPr>
          <p:nvPr>
            <p:ph type="body" idx="2"/>
          </p:nvPr>
        </p:nvSpPr>
        <p:spPr>
          <a:xfrm>
            <a:off x="6942398" y="5118904"/>
            <a:ext cx="3765629" cy="965521"/>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Font typeface="Arial Black"/>
              <a:buNone/>
            </a:pPr>
            <a:r>
              <a:rPr lang="en-US" sz="1800">
                <a:latin typeface="Arial"/>
                <a:ea typeface="Arial"/>
                <a:cs typeface="Arial"/>
                <a:sym typeface="Arial"/>
              </a:rPr>
              <a:t>Supervised</a:t>
            </a:r>
            <a:r>
              <a:rPr lang="en-US" sz="2000">
                <a:latin typeface="Arial"/>
                <a:ea typeface="Arial"/>
                <a:cs typeface="Arial"/>
                <a:sym typeface="Arial"/>
              </a:rPr>
              <a:t> by:</a:t>
            </a:r>
            <a:endParaRPr/>
          </a:p>
          <a:p>
            <a:pPr marL="0" lvl="0" indent="0" algn="ctr" rtl="0">
              <a:lnSpc>
                <a:spcPct val="90000"/>
              </a:lnSpc>
              <a:spcBef>
                <a:spcPts val="0"/>
              </a:spcBef>
              <a:spcAft>
                <a:spcPts val="0"/>
              </a:spcAft>
              <a:buClr>
                <a:schemeClr val="dk1"/>
              </a:buClr>
              <a:buSzPts val="2400"/>
              <a:buFont typeface="Arial Black"/>
              <a:buNone/>
            </a:pPr>
            <a:r>
              <a:rPr lang="en-US" sz="2000"/>
              <a:t>Prof. Kallol Roy</a:t>
            </a:r>
            <a:endParaRPr/>
          </a:p>
          <a:p>
            <a:pPr marL="0" lvl="0" indent="0" algn="ctr" rtl="0">
              <a:lnSpc>
                <a:spcPct val="90000"/>
              </a:lnSpc>
              <a:spcBef>
                <a:spcPts val="0"/>
              </a:spcBef>
              <a:spcAft>
                <a:spcPts val="0"/>
              </a:spcAft>
              <a:buSzPts val="2400"/>
              <a:buNone/>
            </a:pPr>
            <a:r>
              <a:rPr lang="en-US" sz="1800">
                <a:latin typeface="Arial"/>
                <a:ea typeface="Arial"/>
                <a:cs typeface="Arial"/>
                <a:sym typeface="Arial"/>
              </a:rPr>
              <a:t>University of Tartu, Estonia</a:t>
            </a:r>
            <a:endParaRPr sz="1800">
              <a:latin typeface="Arial"/>
              <a:ea typeface="Arial"/>
              <a:cs typeface="Arial"/>
              <a:sym typeface="Arial"/>
            </a:endParaRPr>
          </a:p>
          <a:p>
            <a:pPr marL="0" lvl="0" indent="0" algn="ctr" rtl="0">
              <a:lnSpc>
                <a:spcPct val="90000"/>
              </a:lnSpc>
              <a:spcBef>
                <a:spcPts val="0"/>
              </a:spcBef>
              <a:spcAft>
                <a:spcPts val="0"/>
              </a:spcAft>
              <a:buClr>
                <a:schemeClr val="dk1"/>
              </a:buClr>
              <a:buSzPts val="2400"/>
              <a:buFont typeface="Arial Black"/>
              <a:buNone/>
            </a:pPr>
            <a:endParaRPr sz="2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46"/>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10</a:t>
            </a:fld>
            <a:endParaRPr/>
          </a:p>
        </p:txBody>
      </p:sp>
      <p:pic>
        <p:nvPicPr>
          <p:cNvPr id="245" name="Google Shape;245;p46"/>
          <p:cNvPicPr preferRelativeResize="0"/>
          <p:nvPr/>
        </p:nvPicPr>
        <p:blipFill rotWithShape="1">
          <a:blip r:embed="rId3">
            <a:alphaModFix/>
          </a:blip>
          <a:srcRect/>
          <a:stretch/>
        </p:blipFill>
        <p:spPr>
          <a:xfrm>
            <a:off x="3387684" y="3846655"/>
            <a:ext cx="5878235" cy="2239968"/>
          </a:xfrm>
          <a:prstGeom prst="rect">
            <a:avLst/>
          </a:prstGeom>
          <a:noFill/>
          <a:ln>
            <a:noFill/>
          </a:ln>
        </p:spPr>
      </p:pic>
      <p:pic>
        <p:nvPicPr>
          <p:cNvPr id="246" name="Google Shape;246;p46"/>
          <p:cNvPicPr preferRelativeResize="0"/>
          <p:nvPr/>
        </p:nvPicPr>
        <p:blipFill rotWithShape="1">
          <a:blip r:embed="rId4">
            <a:alphaModFix/>
          </a:blip>
          <a:srcRect/>
          <a:stretch/>
        </p:blipFill>
        <p:spPr>
          <a:xfrm rot="-5400000">
            <a:off x="5143185" y="-234463"/>
            <a:ext cx="2651217" cy="4265001"/>
          </a:xfrm>
          <a:prstGeom prst="rect">
            <a:avLst/>
          </a:prstGeom>
          <a:noFill/>
          <a:ln>
            <a:noFill/>
          </a:ln>
        </p:spPr>
      </p:pic>
      <p:cxnSp>
        <p:nvCxnSpPr>
          <p:cNvPr id="247" name="Google Shape;247;p46"/>
          <p:cNvCxnSpPr/>
          <p:nvPr/>
        </p:nvCxnSpPr>
        <p:spPr>
          <a:xfrm rot="10800000" flipH="1">
            <a:off x="2954215" y="1134794"/>
            <a:ext cx="1950720" cy="168812"/>
          </a:xfrm>
          <a:prstGeom prst="straightConnector1">
            <a:avLst/>
          </a:prstGeom>
          <a:noFill/>
          <a:ln w="9525" cap="flat" cmpd="sng">
            <a:solidFill>
              <a:srgbClr val="FF0000"/>
            </a:solidFill>
            <a:prstDash val="solid"/>
            <a:round/>
            <a:headEnd type="none" w="sm" len="sm"/>
            <a:tailEnd type="triangle" w="med" len="med"/>
          </a:ln>
        </p:spPr>
      </p:cxnSp>
      <p:cxnSp>
        <p:nvCxnSpPr>
          <p:cNvPr id="248" name="Google Shape;248;p46"/>
          <p:cNvCxnSpPr/>
          <p:nvPr/>
        </p:nvCxnSpPr>
        <p:spPr>
          <a:xfrm rot="10800000" flipH="1">
            <a:off x="2860431" y="1922585"/>
            <a:ext cx="3132406" cy="703384"/>
          </a:xfrm>
          <a:prstGeom prst="straightConnector1">
            <a:avLst/>
          </a:prstGeom>
          <a:noFill/>
          <a:ln w="9525" cap="flat" cmpd="sng">
            <a:solidFill>
              <a:srgbClr val="FF0000"/>
            </a:solidFill>
            <a:prstDash val="solid"/>
            <a:round/>
            <a:headEnd type="none" w="sm" len="sm"/>
            <a:tailEnd type="triangle" w="med" len="med"/>
          </a:ln>
        </p:spPr>
      </p:cxnSp>
      <p:sp>
        <p:nvSpPr>
          <p:cNvPr id="249" name="Google Shape;249;p46"/>
          <p:cNvSpPr txBox="1"/>
          <p:nvPr/>
        </p:nvSpPr>
        <p:spPr>
          <a:xfrm>
            <a:off x="2368061" y="1171019"/>
            <a:ext cx="54373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LCD</a:t>
            </a:r>
            <a:endParaRPr sz="1400" b="0" i="0" u="none" strike="noStrike" cap="none">
              <a:solidFill>
                <a:srgbClr val="000000"/>
              </a:solidFill>
              <a:latin typeface="Arial"/>
              <a:ea typeface="Arial"/>
              <a:cs typeface="Arial"/>
              <a:sym typeface="Arial"/>
            </a:endParaRPr>
          </a:p>
        </p:txBody>
      </p:sp>
      <p:sp>
        <p:nvSpPr>
          <p:cNvPr id="250" name="Google Shape;250;p46"/>
          <p:cNvSpPr txBox="1"/>
          <p:nvPr/>
        </p:nvSpPr>
        <p:spPr>
          <a:xfrm>
            <a:off x="1697845" y="2617030"/>
            <a:ext cx="13404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CMOS Sensor</a:t>
            </a:r>
            <a:endParaRPr sz="1400" b="0" i="0" u="none" strike="noStrike" cap="none">
              <a:solidFill>
                <a:srgbClr val="000000"/>
              </a:solidFill>
              <a:latin typeface="Arial"/>
              <a:ea typeface="Arial"/>
              <a:cs typeface="Arial"/>
              <a:sym typeface="Arial"/>
            </a:endParaRPr>
          </a:p>
        </p:txBody>
      </p:sp>
      <p:sp>
        <p:nvSpPr>
          <p:cNvPr id="2" name="Rectangle 1"/>
          <p:cNvSpPr/>
          <p:nvPr/>
        </p:nvSpPr>
        <p:spPr>
          <a:xfrm>
            <a:off x="38542" y="6529107"/>
            <a:ext cx="9293027" cy="230832"/>
          </a:xfrm>
          <a:prstGeom prst="rect">
            <a:avLst/>
          </a:prstGeom>
        </p:spPr>
        <p:txBody>
          <a:bodyPr wrap="square">
            <a:spAutoFit/>
          </a:bodyPr>
          <a:lstStyle/>
          <a:p>
            <a:r>
              <a:rPr lang="en-US" sz="900" dirty="0">
                <a:solidFill>
                  <a:srgbClr val="252525"/>
                </a:solidFill>
                <a:latin typeface="Arial" panose="020B0604020202020204" pitchFamily="34" charset="0"/>
              </a:rPr>
              <a:t>Menon, Rajesh; Nelson, Soren (2021): Supplementary document for Bijective-constrained cycle-consistent deep-learning for optics-free imaging and classification - 5399506.pdf.</a:t>
            </a:r>
            <a:endParaRPr lang="et-EE" sz="9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5" name="Google Shape;255;p42"/>
          <p:cNvSpPr txBox="1">
            <a:spLocks noGrp="1"/>
          </p:cNvSpPr>
          <p:nvPr>
            <p:ph type="ctrTitle"/>
          </p:nvPr>
        </p:nvSpPr>
        <p:spPr>
          <a:xfrm>
            <a:off x="2283655" y="692982"/>
            <a:ext cx="10133427" cy="28701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4400"/>
              <a:t>“ Deep Metric Learning ”</a:t>
            </a:r>
            <a:endParaRPr sz="4400"/>
          </a:p>
        </p:txBody>
      </p:sp>
      <p:sp>
        <p:nvSpPr>
          <p:cNvPr id="256" name="Google Shape;256;p42"/>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61"/>
        <p:cNvGrpSpPr/>
        <p:nvPr/>
      </p:nvGrpSpPr>
      <p:grpSpPr>
        <a:xfrm>
          <a:off x="0" y="0"/>
          <a:ext cx="0" cy="0"/>
          <a:chOff x="0" y="0"/>
          <a:chExt cx="0" cy="0"/>
        </a:xfrm>
      </p:grpSpPr>
      <p:sp>
        <p:nvSpPr>
          <p:cNvPr id="262" name="Google Shape;262;g21fea5a781d_0_478"/>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12</a:t>
            </a:fld>
            <a:endParaRPr/>
          </a:p>
        </p:txBody>
      </p:sp>
      <p:sp>
        <p:nvSpPr>
          <p:cNvPr id="263" name="Google Shape;263;g21fea5a781d_0_478"/>
          <p:cNvSpPr txBox="1"/>
          <p:nvPr/>
        </p:nvSpPr>
        <p:spPr>
          <a:xfrm>
            <a:off x="4216431" y="550841"/>
            <a:ext cx="3956898"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What is Metric Learning?</a:t>
            </a:r>
            <a:endParaRPr sz="1400" b="1" i="0" u="none" strike="noStrike" cap="none" dirty="0">
              <a:solidFill>
                <a:srgbClr val="000000"/>
              </a:solidFill>
              <a:latin typeface="Arial"/>
              <a:ea typeface="Arial"/>
              <a:cs typeface="Arial"/>
              <a:sym typeface="Arial"/>
            </a:endParaRPr>
          </a:p>
        </p:txBody>
      </p:sp>
      <p:sp>
        <p:nvSpPr>
          <p:cNvPr id="264" name="Google Shape;264;g21fea5a781d_0_478"/>
          <p:cNvSpPr/>
          <p:nvPr/>
        </p:nvSpPr>
        <p:spPr>
          <a:xfrm>
            <a:off x="1022431" y="1832751"/>
            <a:ext cx="77859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Metric learning is a technique that focuses on mapping similar data points close to each other in the embedding space, while mapping dissimilar data points far away from each other.</a:t>
            </a:r>
            <a:endParaRPr/>
          </a:p>
        </p:txBody>
      </p:sp>
      <p:pic>
        <p:nvPicPr>
          <p:cNvPr id="265" name="Google Shape;265;g21fea5a781d_0_478"/>
          <p:cNvPicPr preferRelativeResize="0"/>
          <p:nvPr/>
        </p:nvPicPr>
        <p:blipFill>
          <a:blip r:embed="rId3">
            <a:alphaModFix/>
          </a:blip>
          <a:stretch>
            <a:fillRect/>
          </a:stretch>
        </p:blipFill>
        <p:spPr>
          <a:xfrm>
            <a:off x="4318475" y="2508371"/>
            <a:ext cx="2867025" cy="3609975"/>
          </a:xfrm>
          <a:prstGeom prst="rect">
            <a:avLst/>
          </a:prstGeom>
          <a:noFill/>
          <a:ln>
            <a:noFill/>
          </a:ln>
        </p:spPr>
      </p:pic>
      <p:sp>
        <p:nvSpPr>
          <p:cNvPr id="2" name="Rectangle 1"/>
          <p:cNvSpPr/>
          <p:nvPr/>
        </p:nvSpPr>
        <p:spPr>
          <a:xfrm>
            <a:off x="0" y="6566780"/>
            <a:ext cx="6096000" cy="230832"/>
          </a:xfrm>
          <a:prstGeom prst="rect">
            <a:avLst/>
          </a:prstGeom>
        </p:spPr>
        <p:txBody>
          <a:bodyPr>
            <a:spAutoFit/>
          </a:bodyPr>
          <a:lstStyle/>
          <a:p>
            <a:r>
              <a:rPr lang="et-EE" sz="900" dirty="0">
                <a:solidFill>
                  <a:srgbClr val="222222"/>
                </a:solidFill>
                <a:latin typeface="helvetica neue"/>
              </a:rPr>
              <a:t>KAYA, M.; BİLGE, H.Ş. </a:t>
            </a:r>
            <a:r>
              <a:rPr lang="et-EE" sz="900" dirty="0" err="1">
                <a:solidFill>
                  <a:srgbClr val="222222"/>
                </a:solidFill>
                <a:latin typeface="helvetica neue"/>
              </a:rPr>
              <a:t>Deep</a:t>
            </a:r>
            <a:r>
              <a:rPr lang="et-EE" sz="900" dirty="0">
                <a:solidFill>
                  <a:srgbClr val="222222"/>
                </a:solidFill>
                <a:latin typeface="helvetica neue"/>
              </a:rPr>
              <a:t> </a:t>
            </a:r>
            <a:r>
              <a:rPr lang="et-EE" sz="900" dirty="0" err="1">
                <a:solidFill>
                  <a:srgbClr val="222222"/>
                </a:solidFill>
                <a:latin typeface="helvetica neue"/>
              </a:rPr>
              <a:t>Metric</a:t>
            </a:r>
            <a:r>
              <a:rPr lang="et-EE" sz="900" dirty="0">
                <a:solidFill>
                  <a:srgbClr val="222222"/>
                </a:solidFill>
                <a:latin typeface="helvetica neue"/>
              </a:rPr>
              <a:t> </a:t>
            </a:r>
            <a:r>
              <a:rPr lang="et-EE" sz="900" dirty="0" err="1">
                <a:solidFill>
                  <a:srgbClr val="222222"/>
                </a:solidFill>
                <a:latin typeface="helvetica neue"/>
              </a:rPr>
              <a:t>Learning</a:t>
            </a:r>
            <a:r>
              <a:rPr lang="et-EE" sz="900" dirty="0">
                <a:solidFill>
                  <a:srgbClr val="222222"/>
                </a:solidFill>
                <a:latin typeface="helvetica neue"/>
              </a:rPr>
              <a:t>: A </a:t>
            </a:r>
            <a:r>
              <a:rPr lang="et-EE" sz="900" dirty="0" err="1">
                <a:solidFill>
                  <a:srgbClr val="222222"/>
                </a:solidFill>
                <a:latin typeface="helvetica neue"/>
              </a:rPr>
              <a:t>Survey</a:t>
            </a:r>
            <a:r>
              <a:rPr lang="et-EE" sz="900" dirty="0">
                <a:solidFill>
                  <a:srgbClr val="222222"/>
                </a:solidFill>
                <a:latin typeface="helvetica neue"/>
              </a:rPr>
              <a:t>. </a:t>
            </a:r>
            <a:r>
              <a:rPr lang="et-EE" sz="900" i="1" dirty="0" err="1">
                <a:solidFill>
                  <a:srgbClr val="222222"/>
                </a:solidFill>
                <a:latin typeface="helvetica neue"/>
              </a:rPr>
              <a:t>Symmetry</a:t>
            </a:r>
            <a:r>
              <a:rPr lang="et-EE" sz="900" dirty="0">
                <a:solidFill>
                  <a:srgbClr val="222222"/>
                </a:solidFill>
                <a:latin typeface="helvetica neue"/>
              </a:rPr>
              <a:t> 2019, </a:t>
            </a:r>
            <a:r>
              <a:rPr lang="et-EE" sz="900" i="1" dirty="0">
                <a:solidFill>
                  <a:srgbClr val="222222"/>
                </a:solidFill>
                <a:latin typeface="helvetica neue"/>
              </a:rPr>
              <a:t>11</a:t>
            </a:r>
            <a:r>
              <a:rPr lang="et-EE" sz="900" dirty="0">
                <a:solidFill>
                  <a:srgbClr val="222222"/>
                </a:solidFill>
                <a:latin typeface="helvetica neue"/>
              </a:rPr>
              <a:t>, 1066.</a:t>
            </a:r>
            <a:endParaRPr lang="et-EE" sz="9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sp>
        <p:nvSpPr>
          <p:cNvPr id="271" name="Google Shape;271;g21fea5a781d_0_485"/>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13</a:t>
            </a:fld>
            <a:endParaRPr/>
          </a:p>
        </p:txBody>
      </p:sp>
      <p:sp>
        <p:nvSpPr>
          <p:cNvPr id="272" name="Google Shape;272;g21fea5a781d_0_485"/>
          <p:cNvSpPr txBox="1"/>
          <p:nvPr/>
        </p:nvSpPr>
        <p:spPr>
          <a:xfrm>
            <a:off x="4380554" y="597732"/>
            <a:ext cx="3506732"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dirty="0">
                <a:solidFill>
                  <a:schemeClr val="dk1"/>
                </a:solidFill>
              </a:rPr>
              <a:t>Feature is all you need</a:t>
            </a:r>
            <a:endParaRPr sz="1400" b="1" i="0" u="none" strike="noStrike" cap="none" dirty="0">
              <a:solidFill>
                <a:srgbClr val="000000"/>
              </a:solidFill>
              <a:sym typeface="Arial"/>
            </a:endParaRPr>
          </a:p>
        </p:txBody>
      </p:sp>
      <p:sp>
        <p:nvSpPr>
          <p:cNvPr id="273" name="Google Shape;273;g21fea5a781d_0_485"/>
          <p:cNvSpPr/>
          <p:nvPr/>
        </p:nvSpPr>
        <p:spPr>
          <a:xfrm>
            <a:off x="1057149" y="2369056"/>
            <a:ext cx="7706700" cy="4134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dirty="0"/>
              <a:t>Metric is the essential feature for the model to learn</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endParaRPr dirty="0"/>
          </a:p>
          <a:p>
            <a:pPr marL="285750" lvl="0" indent="-158750" algn="l" rtl="0">
              <a:spcBef>
                <a:spcPts val="0"/>
              </a:spcBef>
              <a:spcAft>
                <a:spcPts val="0"/>
              </a:spcAft>
              <a:buNone/>
            </a:pPr>
            <a:endParaRPr sz="2000" dirty="0"/>
          </a:p>
          <a:p>
            <a:pPr marL="0" lvl="0" indent="0" algn="l" rtl="0">
              <a:spcBef>
                <a:spcPts val="0"/>
              </a:spcBef>
              <a:spcAft>
                <a:spcPts val="0"/>
              </a:spcAft>
              <a:buNone/>
            </a:pPr>
            <a:endParaRPr sz="2000" dirty="0"/>
          </a:p>
          <a:p>
            <a:pPr marL="457200" marR="0" lvl="0" indent="0" algn="l" rtl="0">
              <a:lnSpc>
                <a:spcPct val="100000"/>
              </a:lnSpc>
              <a:spcBef>
                <a:spcPts val="0"/>
              </a:spcBef>
              <a:spcAft>
                <a:spcPts val="0"/>
              </a:spcAft>
              <a:buNone/>
            </a:pPr>
            <a:endParaRPr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78"/>
        <p:cNvGrpSpPr/>
        <p:nvPr/>
      </p:nvGrpSpPr>
      <p:grpSpPr>
        <a:xfrm>
          <a:off x="0" y="0"/>
          <a:ext cx="0" cy="0"/>
          <a:chOff x="0" y="0"/>
          <a:chExt cx="0" cy="0"/>
        </a:xfrm>
      </p:grpSpPr>
      <p:sp>
        <p:nvSpPr>
          <p:cNvPr id="279" name="Google Shape;279;p43"/>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14</a:t>
            </a:fld>
            <a:endParaRPr/>
          </a:p>
        </p:txBody>
      </p:sp>
      <p:sp>
        <p:nvSpPr>
          <p:cNvPr id="280" name="Google Shape;280;p43"/>
          <p:cNvSpPr txBox="1"/>
          <p:nvPr/>
        </p:nvSpPr>
        <p:spPr>
          <a:xfrm>
            <a:off x="5008911" y="494569"/>
            <a:ext cx="2737698"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dirty="0">
                <a:solidFill>
                  <a:schemeClr val="dk1"/>
                </a:solidFill>
              </a:rPr>
              <a:t>Metric invariance</a:t>
            </a:r>
            <a:endParaRPr sz="1400" b="1" i="0" u="none" strike="noStrike" cap="none" dirty="0">
              <a:solidFill>
                <a:srgbClr val="000000"/>
              </a:solidFill>
              <a:sym typeface="Arial"/>
            </a:endParaRPr>
          </a:p>
        </p:txBody>
      </p:sp>
      <p:sp>
        <p:nvSpPr>
          <p:cNvPr id="281" name="Google Shape;281;p43"/>
          <p:cNvSpPr/>
          <p:nvPr/>
        </p:nvSpPr>
        <p:spPr>
          <a:xfrm>
            <a:off x="1462155" y="2306554"/>
            <a:ext cx="8830365" cy="22467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000"/>
              <a:buFont typeface="Arial"/>
              <a:buChar char="•"/>
            </a:pPr>
            <a:r>
              <a:rPr lang="en-US" sz="2000"/>
              <a:t>Features stays invariant (constant)</a:t>
            </a:r>
            <a:endParaRPr sz="2000" b="0" i="0" u="none" strike="noStrike" cap="none">
              <a:solidFill>
                <a:srgbClr val="000000"/>
              </a:solidFill>
              <a:latin typeface="Arial"/>
              <a:ea typeface="Arial"/>
              <a:cs typeface="Arial"/>
              <a:sym typeface="Arial"/>
            </a:endParaRPr>
          </a:p>
          <a:p>
            <a:pPr marL="285750" marR="0" lvl="0" indent="-15875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p:txBody>
      </p:sp>
      <p:pic>
        <p:nvPicPr>
          <p:cNvPr id="282" name="Google Shape;282;p43"/>
          <p:cNvPicPr preferRelativeResize="0"/>
          <p:nvPr/>
        </p:nvPicPr>
        <p:blipFill>
          <a:blip r:embed="rId3">
            <a:alphaModFix/>
          </a:blip>
          <a:stretch>
            <a:fillRect/>
          </a:stretch>
        </p:blipFill>
        <p:spPr>
          <a:xfrm>
            <a:off x="2567438" y="3321876"/>
            <a:ext cx="7057125" cy="1696425"/>
          </a:xfrm>
          <a:prstGeom prst="rect">
            <a:avLst/>
          </a:prstGeom>
          <a:noFill/>
          <a:ln>
            <a:noFill/>
          </a:ln>
        </p:spPr>
      </p:pic>
      <p:sp>
        <p:nvSpPr>
          <p:cNvPr id="283" name="Google Shape;283;p43"/>
          <p:cNvSpPr txBox="1"/>
          <p:nvPr/>
        </p:nvSpPr>
        <p:spPr>
          <a:xfrm>
            <a:off x="1937650" y="1670950"/>
            <a:ext cx="1030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3"/>
                </a:solidFill>
              </a:rPr>
              <a:t>ideal condition</a:t>
            </a:r>
            <a:endParaRPr>
              <a:solidFill>
                <a:schemeClr val="accent3"/>
              </a:solidFill>
            </a:endParaRPr>
          </a:p>
        </p:txBody>
      </p:sp>
      <p:sp>
        <p:nvSpPr>
          <p:cNvPr id="2" name="Rectangle 1"/>
          <p:cNvSpPr/>
          <p:nvPr/>
        </p:nvSpPr>
        <p:spPr>
          <a:xfrm>
            <a:off x="56270" y="6471894"/>
            <a:ext cx="6096000" cy="230832"/>
          </a:xfrm>
          <a:prstGeom prst="rect">
            <a:avLst/>
          </a:prstGeom>
        </p:spPr>
        <p:txBody>
          <a:bodyPr>
            <a:spAutoFit/>
          </a:bodyPr>
          <a:lstStyle/>
          <a:p>
            <a:r>
              <a:rPr lang="et-EE" sz="900" dirty="0"/>
              <a:t>https://math.stackexchange.com/questions/2258389/how-can-a-mug-and-a-torus-be-equivalent-if-the-mug-is-chiral</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87"/>
        <p:cNvGrpSpPr/>
        <p:nvPr/>
      </p:nvGrpSpPr>
      <p:grpSpPr>
        <a:xfrm>
          <a:off x="0" y="0"/>
          <a:ext cx="0" cy="0"/>
          <a:chOff x="0" y="0"/>
          <a:chExt cx="0" cy="0"/>
        </a:xfrm>
      </p:grpSpPr>
      <p:sp>
        <p:nvSpPr>
          <p:cNvPr id="288" name="Google Shape;288;p44"/>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15</a:t>
            </a:fld>
            <a:endParaRPr/>
          </a:p>
        </p:txBody>
      </p:sp>
      <p:sp>
        <p:nvSpPr>
          <p:cNvPr id="289" name="Google Shape;289;p44"/>
          <p:cNvSpPr txBox="1"/>
          <p:nvPr/>
        </p:nvSpPr>
        <p:spPr>
          <a:xfrm>
            <a:off x="4346916" y="343921"/>
            <a:ext cx="3542711"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dirty="0">
                <a:solidFill>
                  <a:schemeClr val="dk2"/>
                </a:solidFill>
              </a:rPr>
              <a:t>Loss functions</a:t>
            </a:r>
            <a:endParaRPr sz="1400" b="1" i="0" u="none" strike="noStrike" cap="none" dirty="0">
              <a:solidFill>
                <a:schemeClr val="dk2"/>
              </a:solidFill>
            </a:endParaRPr>
          </a:p>
        </p:txBody>
      </p:sp>
      <p:sp>
        <p:nvSpPr>
          <p:cNvPr id="290" name="Google Shape;290;p44"/>
          <p:cNvSpPr txBox="1"/>
          <p:nvPr/>
        </p:nvSpPr>
        <p:spPr>
          <a:xfrm>
            <a:off x="730997" y="1582125"/>
            <a:ext cx="73743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Triplet loss</a:t>
            </a:r>
            <a:endParaRPr sz="1400" b="0" i="0" u="none" strike="noStrike" cap="none">
              <a:solidFill>
                <a:srgbClr val="000000"/>
              </a:solidFill>
              <a:latin typeface="Arial"/>
              <a:ea typeface="Arial"/>
              <a:cs typeface="Arial"/>
              <a:sym typeface="Arial"/>
            </a:endParaRPr>
          </a:p>
        </p:txBody>
      </p:sp>
      <p:sp>
        <p:nvSpPr>
          <p:cNvPr id="291" name="Google Shape;291;p44"/>
          <p:cNvSpPr txBox="1"/>
          <p:nvPr/>
        </p:nvSpPr>
        <p:spPr>
          <a:xfrm>
            <a:off x="730997" y="4213486"/>
            <a:ext cx="73743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Arial"/>
                <a:ea typeface="Arial"/>
                <a:cs typeface="Arial"/>
                <a:sym typeface="Arial"/>
              </a:rPr>
              <a:t>Quadruplet loss</a:t>
            </a:r>
            <a:endParaRPr sz="1400" b="0" i="0" u="none" strike="noStrike" cap="none">
              <a:solidFill>
                <a:srgbClr val="000000"/>
              </a:solidFill>
              <a:latin typeface="Arial"/>
              <a:ea typeface="Arial"/>
              <a:cs typeface="Arial"/>
              <a:sym typeface="Arial"/>
            </a:endParaRPr>
          </a:p>
        </p:txBody>
      </p:sp>
      <p:pic>
        <p:nvPicPr>
          <p:cNvPr id="292" name="Google Shape;292;p44"/>
          <p:cNvPicPr preferRelativeResize="0"/>
          <p:nvPr/>
        </p:nvPicPr>
        <p:blipFill rotWithShape="1">
          <a:blip r:embed="rId3">
            <a:alphaModFix/>
          </a:blip>
          <a:srcRect/>
          <a:stretch/>
        </p:blipFill>
        <p:spPr>
          <a:xfrm>
            <a:off x="4253441" y="1936651"/>
            <a:ext cx="3851856" cy="1887929"/>
          </a:xfrm>
          <a:prstGeom prst="rect">
            <a:avLst/>
          </a:prstGeom>
          <a:noFill/>
          <a:ln>
            <a:noFill/>
          </a:ln>
        </p:spPr>
      </p:pic>
      <p:pic>
        <p:nvPicPr>
          <p:cNvPr id="293" name="Google Shape;293;p44"/>
          <p:cNvPicPr preferRelativeResize="0"/>
          <p:nvPr/>
        </p:nvPicPr>
        <p:blipFill rotWithShape="1">
          <a:blip r:embed="rId4">
            <a:alphaModFix/>
          </a:blip>
          <a:srcRect/>
          <a:stretch/>
        </p:blipFill>
        <p:spPr>
          <a:xfrm>
            <a:off x="4253441" y="4572001"/>
            <a:ext cx="3917506" cy="2179502"/>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298"/>
        <p:cNvGrpSpPr/>
        <p:nvPr/>
      </p:nvGrpSpPr>
      <p:grpSpPr>
        <a:xfrm>
          <a:off x="0" y="0"/>
          <a:ext cx="0" cy="0"/>
          <a:chOff x="0" y="0"/>
          <a:chExt cx="0" cy="0"/>
        </a:xfrm>
      </p:grpSpPr>
      <p:sp>
        <p:nvSpPr>
          <p:cNvPr id="299" name="Google Shape;299;g21fea5a781d_0_492"/>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16</a:t>
            </a:fld>
            <a:endParaRPr/>
          </a:p>
        </p:txBody>
      </p:sp>
      <p:sp>
        <p:nvSpPr>
          <p:cNvPr id="300" name="Google Shape;300;g21fea5a781d_0_492"/>
          <p:cNvSpPr txBox="1"/>
          <p:nvPr/>
        </p:nvSpPr>
        <p:spPr>
          <a:xfrm>
            <a:off x="4727558" y="363271"/>
            <a:ext cx="3337919"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rPr>
              <a:t>Building the dataset</a:t>
            </a:r>
            <a:endParaRPr sz="1400" b="1" i="0" u="none" strike="noStrike" cap="none" dirty="0">
              <a:solidFill>
                <a:srgbClr val="000000"/>
              </a:solidFill>
            </a:endParaRPr>
          </a:p>
        </p:txBody>
      </p:sp>
      <p:sp>
        <p:nvSpPr>
          <p:cNvPr id="301" name="Google Shape;301;g21fea5a781d_0_492"/>
          <p:cNvSpPr txBox="1"/>
          <p:nvPr/>
        </p:nvSpPr>
        <p:spPr>
          <a:xfrm>
            <a:off x="945111" y="1321780"/>
            <a:ext cx="7374300" cy="477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1900" b="0" i="0" u="none" strike="noStrike" cap="none">
                <a:solidFill>
                  <a:schemeClr val="dk1"/>
                </a:solidFill>
                <a:latin typeface="Arial"/>
                <a:ea typeface="Arial"/>
                <a:cs typeface="Arial"/>
                <a:sym typeface="Arial"/>
              </a:rPr>
              <a:t>Data loader</a:t>
            </a:r>
            <a:endParaRPr sz="900" b="0" i="0" u="none" strike="noStrike" cap="none">
              <a:solidFill>
                <a:srgbClr val="000000"/>
              </a:solidFill>
              <a:latin typeface="Arial"/>
              <a:ea typeface="Arial"/>
              <a:cs typeface="Arial"/>
              <a:sym typeface="Arial"/>
            </a:endParaRPr>
          </a:p>
        </p:txBody>
      </p:sp>
      <p:pic>
        <p:nvPicPr>
          <p:cNvPr id="302" name="Google Shape;302;g21fea5a781d_0_492"/>
          <p:cNvPicPr preferRelativeResize="0"/>
          <p:nvPr/>
        </p:nvPicPr>
        <p:blipFill rotWithShape="1">
          <a:blip r:embed="rId3">
            <a:alphaModFix/>
          </a:blip>
          <a:srcRect/>
          <a:stretch/>
        </p:blipFill>
        <p:spPr>
          <a:xfrm>
            <a:off x="1382739" y="2403453"/>
            <a:ext cx="9023252" cy="41371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06"/>
        <p:cNvGrpSpPr/>
        <p:nvPr/>
      </p:nvGrpSpPr>
      <p:grpSpPr>
        <a:xfrm>
          <a:off x="0" y="0"/>
          <a:ext cx="0" cy="0"/>
          <a:chOff x="0" y="0"/>
          <a:chExt cx="0" cy="0"/>
        </a:xfrm>
      </p:grpSpPr>
      <p:sp>
        <p:nvSpPr>
          <p:cNvPr id="307" name="Google Shape;307;p47"/>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17</a:t>
            </a:fld>
            <a:endParaRPr/>
          </a:p>
        </p:txBody>
      </p:sp>
      <p:sp>
        <p:nvSpPr>
          <p:cNvPr id="309" name="Google Shape;309;p47"/>
          <p:cNvSpPr txBox="1"/>
          <p:nvPr/>
        </p:nvSpPr>
        <p:spPr>
          <a:xfrm>
            <a:off x="5333301" y="400008"/>
            <a:ext cx="1145704"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Model</a:t>
            </a:r>
            <a:endParaRPr sz="1400" b="1" i="0" u="none" strike="noStrike" cap="none" dirty="0">
              <a:solidFill>
                <a:srgbClr val="000000"/>
              </a:solidFill>
              <a:latin typeface="Arial"/>
              <a:ea typeface="Arial"/>
              <a:cs typeface="Arial"/>
              <a:sym typeface="Arial"/>
            </a:endParaRPr>
          </a:p>
        </p:txBody>
      </p:sp>
      <p:pic>
        <p:nvPicPr>
          <p:cNvPr id="311" name="Google Shape;311;p47"/>
          <p:cNvPicPr preferRelativeResize="0"/>
          <p:nvPr/>
        </p:nvPicPr>
        <p:blipFill rotWithShape="1">
          <a:blip r:embed="rId3">
            <a:alphaModFix/>
          </a:blip>
          <a:srcRect/>
          <a:stretch/>
        </p:blipFill>
        <p:spPr>
          <a:xfrm>
            <a:off x="88738" y="2709436"/>
            <a:ext cx="11887201" cy="103316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15"/>
        <p:cNvGrpSpPr/>
        <p:nvPr/>
      </p:nvGrpSpPr>
      <p:grpSpPr>
        <a:xfrm>
          <a:off x="0" y="0"/>
          <a:ext cx="0" cy="0"/>
          <a:chOff x="0" y="0"/>
          <a:chExt cx="0" cy="0"/>
        </a:xfrm>
      </p:grpSpPr>
      <p:sp>
        <p:nvSpPr>
          <p:cNvPr id="316" name="Google Shape;316;p48"/>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18</a:t>
            </a:fld>
            <a:endParaRPr/>
          </a:p>
        </p:txBody>
      </p:sp>
      <p:sp>
        <p:nvSpPr>
          <p:cNvPr id="317" name="Google Shape;317;p48"/>
          <p:cNvSpPr txBox="1"/>
          <p:nvPr/>
        </p:nvSpPr>
        <p:spPr>
          <a:xfrm>
            <a:off x="4139772" y="412461"/>
            <a:ext cx="4830726"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dirty="0" smtClean="0">
                <a:solidFill>
                  <a:schemeClr val="dk2"/>
                </a:solidFill>
              </a:rPr>
              <a:t>Threshold for </a:t>
            </a:r>
            <a:r>
              <a:rPr lang="en-US" sz="2400" b="1" dirty="0" err="1" smtClean="0">
                <a:solidFill>
                  <a:schemeClr val="dk2"/>
                </a:solidFill>
              </a:rPr>
              <a:t>lensless</a:t>
            </a:r>
            <a:r>
              <a:rPr lang="en-US" sz="2400" b="1" dirty="0" smtClean="0">
                <a:solidFill>
                  <a:schemeClr val="dk2"/>
                </a:solidFill>
              </a:rPr>
              <a:t> images</a:t>
            </a:r>
            <a:endParaRPr sz="1400" b="1" i="0" u="none" strike="noStrike" cap="none" dirty="0">
              <a:solidFill>
                <a:schemeClr val="dk2"/>
              </a:solidFill>
              <a:sym typeface="Arial"/>
            </a:endParaRPr>
          </a:p>
        </p:txBody>
      </p:sp>
      <p:pic>
        <p:nvPicPr>
          <p:cNvPr id="318" name="Google Shape;318;p48"/>
          <p:cNvPicPr preferRelativeResize="0"/>
          <p:nvPr/>
        </p:nvPicPr>
        <p:blipFill rotWithShape="1">
          <a:blip r:embed="rId3">
            <a:alphaModFix/>
          </a:blip>
          <a:srcRect/>
          <a:stretch/>
        </p:blipFill>
        <p:spPr>
          <a:xfrm>
            <a:off x="984687" y="1760028"/>
            <a:ext cx="3053624" cy="2895073"/>
          </a:xfrm>
          <a:prstGeom prst="rect">
            <a:avLst/>
          </a:prstGeom>
          <a:noFill/>
          <a:ln>
            <a:noFill/>
          </a:ln>
        </p:spPr>
      </p:pic>
      <p:pic>
        <p:nvPicPr>
          <p:cNvPr id="319" name="Google Shape;319;p48"/>
          <p:cNvPicPr preferRelativeResize="0"/>
          <p:nvPr/>
        </p:nvPicPr>
        <p:blipFill rotWithShape="1">
          <a:blip r:embed="rId4">
            <a:alphaModFix/>
          </a:blip>
          <a:srcRect l="-8024" t="-17790" r="-30805" b="-19911"/>
          <a:stretch/>
        </p:blipFill>
        <p:spPr>
          <a:xfrm>
            <a:off x="4419176" y="1287688"/>
            <a:ext cx="4083564" cy="3839749"/>
          </a:xfrm>
          <a:prstGeom prst="rect">
            <a:avLst/>
          </a:prstGeom>
          <a:noFill/>
          <a:ln>
            <a:noFill/>
          </a:ln>
        </p:spPr>
      </p:pic>
      <p:pic>
        <p:nvPicPr>
          <p:cNvPr id="320" name="Google Shape;320;p48"/>
          <p:cNvPicPr preferRelativeResize="0"/>
          <p:nvPr/>
        </p:nvPicPr>
        <p:blipFill rotWithShape="1">
          <a:blip r:embed="rId5">
            <a:alphaModFix/>
          </a:blip>
          <a:srcRect/>
          <a:stretch/>
        </p:blipFill>
        <p:spPr>
          <a:xfrm>
            <a:off x="7860347" y="1797413"/>
            <a:ext cx="2974766" cy="2820306"/>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24"/>
        <p:cNvGrpSpPr/>
        <p:nvPr/>
      </p:nvGrpSpPr>
      <p:grpSpPr>
        <a:xfrm>
          <a:off x="0" y="0"/>
          <a:ext cx="0" cy="0"/>
          <a:chOff x="0" y="0"/>
          <a:chExt cx="0" cy="0"/>
        </a:xfrm>
      </p:grpSpPr>
      <p:sp>
        <p:nvSpPr>
          <p:cNvPr id="325" name="Google Shape;325;p49"/>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19</a:t>
            </a:fld>
            <a:endParaRPr/>
          </a:p>
        </p:txBody>
      </p:sp>
      <p:sp>
        <p:nvSpPr>
          <p:cNvPr id="326" name="Google Shape;326;p49"/>
          <p:cNvSpPr txBox="1"/>
          <p:nvPr/>
        </p:nvSpPr>
        <p:spPr>
          <a:xfrm>
            <a:off x="5587326" y="0"/>
            <a:ext cx="1364546"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Results</a:t>
            </a:r>
            <a:endParaRPr sz="1400" b="1" i="0" u="none" strike="noStrike" cap="none" dirty="0">
              <a:solidFill>
                <a:srgbClr val="000000"/>
              </a:solidFill>
              <a:latin typeface="Arial"/>
              <a:ea typeface="Arial"/>
              <a:cs typeface="Arial"/>
              <a:sym typeface="Arial"/>
            </a:endParaRPr>
          </a:p>
        </p:txBody>
      </p:sp>
      <p:sp>
        <p:nvSpPr>
          <p:cNvPr id="327" name="Google Shape;327;p49"/>
          <p:cNvSpPr/>
          <p:nvPr/>
        </p:nvSpPr>
        <p:spPr>
          <a:xfrm>
            <a:off x="3442410" y="1280523"/>
            <a:ext cx="5502900" cy="53640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8" name="Google Shape;328;p49"/>
          <p:cNvPicPr preferRelativeResize="0"/>
          <p:nvPr/>
        </p:nvPicPr>
        <p:blipFill rotWithShape="1">
          <a:blip r:embed="rId3">
            <a:alphaModFix/>
          </a:blip>
          <a:srcRect/>
          <a:stretch/>
        </p:blipFill>
        <p:spPr>
          <a:xfrm>
            <a:off x="3554410" y="4195473"/>
            <a:ext cx="5278935" cy="2106075"/>
          </a:xfrm>
          <a:prstGeom prst="rect">
            <a:avLst/>
          </a:prstGeom>
          <a:noFill/>
          <a:ln>
            <a:noFill/>
          </a:ln>
        </p:spPr>
      </p:pic>
      <p:pic>
        <p:nvPicPr>
          <p:cNvPr id="329" name="Google Shape;329;p49"/>
          <p:cNvPicPr preferRelativeResize="0"/>
          <p:nvPr/>
        </p:nvPicPr>
        <p:blipFill rotWithShape="1">
          <a:blip r:embed="rId4">
            <a:alphaModFix/>
          </a:blip>
          <a:srcRect/>
          <a:stretch/>
        </p:blipFill>
        <p:spPr>
          <a:xfrm>
            <a:off x="3596597" y="1535698"/>
            <a:ext cx="5152727" cy="1962676"/>
          </a:xfrm>
          <a:prstGeom prst="rect">
            <a:avLst/>
          </a:prstGeom>
          <a:noFill/>
          <a:ln>
            <a:noFill/>
          </a:ln>
        </p:spPr>
      </p:pic>
      <p:sp>
        <p:nvSpPr>
          <p:cNvPr id="330" name="Google Shape;330;p49"/>
          <p:cNvSpPr txBox="1"/>
          <p:nvPr/>
        </p:nvSpPr>
        <p:spPr>
          <a:xfrm>
            <a:off x="5403272" y="880323"/>
            <a:ext cx="1548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Lensless images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sp>
        <p:nvSpPr>
          <p:cNvPr id="135" name="Google Shape;135;p9"/>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a:t>
            </a:fld>
            <a:endParaRPr/>
          </a:p>
        </p:txBody>
      </p:sp>
      <p:sp>
        <p:nvSpPr>
          <p:cNvPr id="136" name="Google Shape;136;p9"/>
          <p:cNvSpPr txBox="1"/>
          <p:nvPr/>
        </p:nvSpPr>
        <p:spPr>
          <a:xfrm>
            <a:off x="334181" y="589527"/>
            <a:ext cx="346441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dk1"/>
                </a:solidFill>
                <a:latin typeface="Arial"/>
                <a:ea typeface="Arial"/>
                <a:cs typeface="Arial"/>
                <a:sym typeface="Arial"/>
              </a:rPr>
              <a:t>Collaborations</a:t>
            </a:r>
            <a:endParaRPr sz="4000" b="0" i="0" u="none" strike="noStrike" cap="none">
              <a:solidFill>
                <a:schemeClr val="dk1"/>
              </a:solidFill>
              <a:latin typeface="Arial"/>
              <a:ea typeface="Arial"/>
              <a:cs typeface="Arial"/>
              <a:sym typeface="Arial"/>
            </a:endParaRPr>
          </a:p>
        </p:txBody>
      </p:sp>
      <p:pic>
        <p:nvPicPr>
          <p:cNvPr id="137" name="Google Shape;137;p9"/>
          <p:cNvPicPr preferRelativeResize="0"/>
          <p:nvPr/>
        </p:nvPicPr>
        <p:blipFill rotWithShape="1">
          <a:blip r:embed="rId3">
            <a:alphaModFix/>
          </a:blip>
          <a:srcRect/>
          <a:stretch/>
        </p:blipFill>
        <p:spPr>
          <a:xfrm>
            <a:off x="2722734" y="3690425"/>
            <a:ext cx="1350790" cy="1350790"/>
          </a:xfrm>
          <a:prstGeom prst="rect">
            <a:avLst/>
          </a:prstGeom>
          <a:noFill/>
          <a:ln w="9525" cap="flat" cmpd="sng">
            <a:solidFill>
              <a:schemeClr val="dk2"/>
            </a:solidFill>
            <a:prstDash val="solid"/>
            <a:round/>
            <a:headEnd type="none" w="sm" len="sm"/>
            <a:tailEnd type="none" w="sm" len="sm"/>
          </a:ln>
        </p:spPr>
      </p:pic>
      <p:pic>
        <p:nvPicPr>
          <p:cNvPr id="138" name="Google Shape;138;p9"/>
          <p:cNvPicPr preferRelativeResize="0"/>
          <p:nvPr/>
        </p:nvPicPr>
        <p:blipFill rotWithShape="1">
          <a:blip r:embed="rId4">
            <a:alphaModFix/>
          </a:blip>
          <a:srcRect/>
          <a:stretch/>
        </p:blipFill>
        <p:spPr>
          <a:xfrm>
            <a:off x="6527044" y="3690425"/>
            <a:ext cx="1313716" cy="1350790"/>
          </a:xfrm>
          <a:prstGeom prst="rect">
            <a:avLst/>
          </a:prstGeom>
          <a:noFill/>
          <a:ln>
            <a:noFill/>
          </a:ln>
        </p:spPr>
      </p:pic>
      <p:pic>
        <p:nvPicPr>
          <p:cNvPr id="139" name="Google Shape;139;p9"/>
          <p:cNvPicPr preferRelativeResize="0"/>
          <p:nvPr/>
        </p:nvPicPr>
        <p:blipFill rotWithShape="1">
          <a:blip r:embed="rId5">
            <a:alphaModFix/>
          </a:blip>
          <a:srcRect/>
          <a:stretch/>
        </p:blipFill>
        <p:spPr>
          <a:xfrm>
            <a:off x="8617148" y="3690425"/>
            <a:ext cx="1350790" cy="1350790"/>
          </a:xfrm>
          <a:prstGeom prst="rect">
            <a:avLst/>
          </a:prstGeom>
          <a:noFill/>
          <a:ln>
            <a:noFill/>
          </a:ln>
        </p:spPr>
      </p:pic>
      <p:pic>
        <p:nvPicPr>
          <p:cNvPr id="140" name="Google Shape;140;p9"/>
          <p:cNvPicPr preferRelativeResize="0"/>
          <p:nvPr/>
        </p:nvPicPr>
        <p:blipFill rotWithShape="1">
          <a:blip r:embed="rId6">
            <a:alphaModFix/>
          </a:blip>
          <a:srcRect/>
          <a:stretch/>
        </p:blipFill>
        <p:spPr>
          <a:xfrm>
            <a:off x="2865675" y="1697502"/>
            <a:ext cx="1202693" cy="1202693"/>
          </a:xfrm>
          <a:prstGeom prst="rect">
            <a:avLst/>
          </a:prstGeom>
          <a:solidFill>
            <a:schemeClr val="lt1"/>
          </a:solidFill>
          <a:ln>
            <a:noFill/>
          </a:ln>
        </p:spPr>
      </p:pic>
      <p:pic>
        <p:nvPicPr>
          <p:cNvPr id="141" name="Google Shape;141;p9"/>
          <p:cNvPicPr preferRelativeResize="0"/>
          <p:nvPr/>
        </p:nvPicPr>
        <p:blipFill rotWithShape="1">
          <a:blip r:embed="rId7">
            <a:alphaModFix/>
          </a:blip>
          <a:srcRect/>
          <a:stretch/>
        </p:blipFill>
        <p:spPr>
          <a:xfrm>
            <a:off x="7183902" y="1697502"/>
            <a:ext cx="1888589" cy="1417532"/>
          </a:xfrm>
          <a:prstGeom prst="rect">
            <a:avLst/>
          </a:prstGeom>
          <a:noFill/>
          <a:ln>
            <a:noFill/>
          </a:ln>
        </p:spPr>
      </p:pic>
      <p:sp>
        <p:nvSpPr>
          <p:cNvPr id="142" name="Google Shape;142;p9"/>
          <p:cNvSpPr txBox="1"/>
          <p:nvPr/>
        </p:nvSpPr>
        <p:spPr>
          <a:xfrm>
            <a:off x="2687838" y="5186289"/>
            <a:ext cx="1420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t>   </a:t>
            </a:r>
            <a:r>
              <a:rPr lang="en-US" sz="1400" b="0" i="0" u="none" strike="noStrike" cap="none">
                <a:solidFill>
                  <a:srgbClr val="000000"/>
                </a:solidFill>
                <a:latin typeface="Arial"/>
                <a:ea typeface="Arial"/>
                <a:cs typeface="Arial"/>
                <a:sym typeface="Arial"/>
              </a:rPr>
              <a:t> Kallol Roy</a:t>
            </a:r>
            <a:endParaRPr sz="1400" b="0" i="0" u="none" strike="noStrike" cap="none">
              <a:solidFill>
                <a:srgbClr val="000000"/>
              </a:solidFill>
              <a:latin typeface="Arial"/>
              <a:ea typeface="Arial"/>
              <a:cs typeface="Arial"/>
              <a:sym typeface="Arial"/>
            </a:endParaRPr>
          </a:p>
        </p:txBody>
      </p:sp>
      <p:sp>
        <p:nvSpPr>
          <p:cNvPr id="143" name="Google Shape;143;p9"/>
          <p:cNvSpPr txBox="1"/>
          <p:nvPr/>
        </p:nvSpPr>
        <p:spPr>
          <a:xfrm>
            <a:off x="6300487" y="5186289"/>
            <a:ext cx="176683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t>   </a:t>
            </a:r>
            <a:r>
              <a:rPr lang="en-US" sz="1400" b="0" i="0" u="none" strike="noStrike" cap="none">
                <a:solidFill>
                  <a:srgbClr val="000000"/>
                </a:solidFill>
                <a:latin typeface="Arial"/>
                <a:ea typeface="Arial"/>
                <a:cs typeface="Arial"/>
                <a:sym typeface="Arial"/>
              </a:rPr>
              <a:t> Rajesh Menon</a:t>
            </a:r>
            <a:endParaRPr sz="1400" b="0" i="0" u="none" strike="noStrike" cap="none">
              <a:solidFill>
                <a:srgbClr val="000000"/>
              </a:solidFill>
              <a:latin typeface="Arial"/>
              <a:ea typeface="Arial"/>
              <a:cs typeface="Arial"/>
              <a:sym typeface="Arial"/>
            </a:endParaRPr>
          </a:p>
        </p:txBody>
      </p:sp>
      <p:sp>
        <p:nvSpPr>
          <p:cNvPr id="144" name="Google Shape;144;p9"/>
          <p:cNvSpPr txBox="1"/>
          <p:nvPr/>
        </p:nvSpPr>
        <p:spPr>
          <a:xfrm>
            <a:off x="8698039" y="5162843"/>
            <a:ext cx="12698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Soren Nelson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50"/>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20</a:t>
            </a:fld>
            <a:endParaRPr/>
          </a:p>
        </p:txBody>
      </p:sp>
      <p:sp>
        <p:nvSpPr>
          <p:cNvPr id="336" name="Google Shape;336;p50"/>
          <p:cNvSpPr txBox="1"/>
          <p:nvPr/>
        </p:nvSpPr>
        <p:spPr>
          <a:xfrm>
            <a:off x="682130" y="1056136"/>
            <a:ext cx="7374300" cy="4770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1900" b="0" i="0" u="none" strike="noStrike" cap="none">
                <a:solidFill>
                  <a:schemeClr val="dk1"/>
                </a:solidFill>
                <a:latin typeface="Arial"/>
                <a:ea typeface="Arial"/>
                <a:cs typeface="Arial"/>
                <a:sym typeface="Arial"/>
              </a:rPr>
              <a:t>Reconstructive images using CycleGAN</a:t>
            </a:r>
            <a:endParaRPr sz="900" b="0" i="0" u="none" strike="noStrike" cap="none">
              <a:solidFill>
                <a:srgbClr val="000000"/>
              </a:solidFill>
              <a:latin typeface="Arial"/>
              <a:ea typeface="Arial"/>
              <a:cs typeface="Arial"/>
              <a:sym typeface="Arial"/>
            </a:endParaRPr>
          </a:p>
        </p:txBody>
      </p:sp>
      <p:pic>
        <p:nvPicPr>
          <p:cNvPr id="337" name="Google Shape;337;p50"/>
          <p:cNvPicPr preferRelativeResize="0"/>
          <p:nvPr/>
        </p:nvPicPr>
        <p:blipFill rotWithShape="1">
          <a:blip r:embed="rId3">
            <a:alphaModFix/>
          </a:blip>
          <a:srcRect/>
          <a:stretch/>
        </p:blipFill>
        <p:spPr>
          <a:xfrm>
            <a:off x="3502857" y="1913207"/>
            <a:ext cx="4895556" cy="3446584"/>
          </a:xfrm>
          <a:prstGeom prst="rect">
            <a:avLst/>
          </a:prstGeom>
          <a:noFill/>
          <a:ln>
            <a:noFill/>
          </a:ln>
        </p:spPr>
      </p:pic>
      <p:sp>
        <p:nvSpPr>
          <p:cNvPr id="338" name="Google Shape;338;p50"/>
          <p:cNvSpPr txBox="1"/>
          <p:nvPr/>
        </p:nvSpPr>
        <p:spPr>
          <a:xfrm>
            <a:off x="4478238" y="199050"/>
            <a:ext cx="29448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a:solidFill>
                  <a:schemeClr val="dk1"/>
                </a:solidFill>
              </a:rPr>
              <a:t>How to improve?</a:t>
            </a:r>
            <a:endParaRPr sz="1400" b="1" i="0" u="none" strike="noStrike" cap="none">
              <a:solidFill>
                <a:srgbClr val="000000"/>
              </a:solidFill>
            </a:endParaRPr>
          </a:p>
        </p:txBody>
      </p:sp>
      <p:sp>
        <p:nvSpPr>
          <p:cNvPr id="2" name="Rectangle 1"/>
          <p:cNvSpPr/>
          <p:nvPr/>
        </p:nvSpPr>
        <p:spPr>
          <a:xfrm>
            <a:off x="0" y="6457827"/>
            <a:ext cx="10972800" cy="230832"/>
          </a:xfrm>
          <a:prstGeom prst="rect">
            <a:avLst/>
          </a:prstGeom>
        </p:spPr>
        <p:txBody>
          <a:bodyPr wrap="square">
            <a:spAutoFit/>
          </a:bodyPr>
          <a:lstStyle/>
          <a:p>
            <a:r>
              <a:rPr lang="et-EE" sz="900" dirty="0"/>
              <a:t>S. Nelson and R. </a:t>
            </a:r>
            <a:r>
              <a:rPr lang="et-EE" sz="900" dirty="0" err="1"/>
              <a:t>Menon</a:t>
            </a:r>
            <a:r>
              <a:rPr lang="et-EE" sz="900" dirty="0"/>
              <a:t>, "</a:t>
            </a:r>
            <a:r>
              <a:rPr lang="et-EE" sz="900" dirty="0" err="1"/>
              <a:t>Bijective-constrained</a:t>
            </a:r>
            <a:r>
              <a:rPr lang="et-EE" sz="900" dirty="0"/>
              <a:t> </a:t>
            </a:r>
            <a:r>
              <a:rPr lang="et-EE" sz="900" dirty="0" err="1"/>
              <a:t>cycle-consistent</a:t>
            </a:r>
            <a:r>
              <a:rPr lang="et-EE" sz="900" dirty="0"/>
              <a:t> </a:t>
            </a:r>
            <a:r>
              <a:rPr lang="et-EE" sz="900" dirty="0" err="1"/>
              <a:t>deep</a:t>
            </a:r>
            <a:r>
              <a:rPr lang="et-EE" sz="900" dirty="0"/>
              <a:t> </a:t>
            </a:r>
            <a:r>
              <a:rPr lang="et-EE" sz="900" dirty="0" err="1"/>
              <a:t>learning</a:t>
            </a:r>
            <a:r>
              <a:rPr lang="et-EE" sz="900" dirty="0"/>
              <a:t> </a:t>
            </a:r>
            <a:r>
              <a:rPr lang="et-EE" sz="900" dirty="0" err="1"/>
              <a:t>for</a:t>
            </a:r>
            <a:r>
              <a:rPr lang="et-EE" sz="900" dirty="0"/>
              <a:t> </a:t>
            </a:r>
            <a:r>
              <a:rPr lang="et-EE" sz="900" dirty="0" err="1"/>
              <a:t>optics-free</a:t>
            </a:r>
            <a:r>
              <a:rPr lang="et-EE" sz="900" dirty="0"/>
              <a:t> </a:t>
            </a:r>
            <a:r>
              <a:rPr lang="et-EE" sz="900" dirty="0" err="1"/>
              <a:t>imaging</a:t>
            </a:r>
            <a:r>
              <a:rPr lang="et-EE" sz="900" dirty="0"/>
              <a:t> and </a:t>
            </a:r>
            <a:r>
              <a:rPr lang="et-EE" sz="900" dirty="0" err="1"/>
              <a:t>classification</a:t>
            </a:r>
            <a:r>
              <a:rPr lang="et-EE" sz="900" dirty="0"/>
              <a:t>," </a:t>
            </a:r>
            <a:r>
              <a:rPr lang="et-EE" sz="900" dirty="0" err="1"/>
              <a:t>Optica</a:t>
            </a:r>
            <a:r>
              <a:rPr lang="et-EE" sz="900" dirty="0"/>
              <a:t>  9, 26-31 (2022).</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42"/>
        <p:cNvGrpSpPr/>
        <p:nvPr/>
      </p:nvGrpSpPr>
      <p:grpSpPr>
        <a:xfrm>
          <a:off x="0" y="0"/>
          <a:ext cx="0" cy="0"/>
          <a:chOff x="0" y="0"/>
          <a:chExt cx="0" cy="0"/>
        </a:xfrm>
      </p:grpSpPr>
      <p:sp>
        <p:nvSpPr>
          <p:cNvPr id="343" name="Google Shape;343;p51"/>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21</a:t>
            </a:fld>
            <a:endParaRPr/>
          </a:p>
        </p:txBody>
      </p:sp>
      <p:pic>
        <p:nvPicPr>
          <p:cNvPr id="344" name="Google Shape;344;p51"/>
          <p:cNvPicPr preferRelativeResize="0"/>
          <p:nvPr/>
        </p:nvPicPr>
        <p:blipFill rotWithShape="1">
          <a:blip r:embed="rId3">
            <a:alphaModFix/>
          </a:blip>
          <a:srcRect b="45840"/>
          <a:stretch/>
        </p:blipFill>
        <p:spPr>
          <a:xfrm>
            <a:off x="3192675" y="1487500"/>
            <a:ext cx="5806649" cy="238332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48"/>
        <p:cNvGrpSpPr/>
        <p:nvPr/>
      </p:nvGrpSpPr>
      <p:grpSpPr>
        <a:xfrm>
          <a:off x="0" y="0"/>
          <a:ext cx="0" cy="0"/>
          <a:chOff x="0" y="0"/>
          <a:chExt cx="0" cy="0"/>
        </a:xfrm>
      </p:grpSpPr>
      <p:sp>
        <p:nvSpPr>
          <p:cNvPr id="349" name="Google Shape;349;p53"/>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22</a:t>
            </a:fld>
            <a:endParaRPr/>
          </a:p>
        </p:txBody>
      </p:sp>
      <p:pic>
        <p:nvPicPr>
          <p:cNvPr id="350" name="Google Shape;350;p53"/>
          <p:cNvPicPr preferRelativeResize="0"/>
          <p:nvPr/>
        </p:nvPicPr>
        <p:blipFill rotWithShape="1">
          <a:blip r:embed="rId3">
            <a:alphaModFix/>
          </a:blip>
          <a:srcRect/>
          <a:stretch/>
        </p:blipFill>
        <p:spPr>
          <a:xfrm>
            <a:off x="965929" y="1836214"/>
            <a:ext cx="3053624" cy="3053624"/>
          </a:xfrm>
          <a:prstGeom prst="rect">
            <a:avLst/>
          </a:prstGeom>
          <a:noFill/>
          <a:ln>
            <a:noFill/>
          </a:ln>
        </p:spPr>
      </p:pic>
      <p:pic>
        <p:nvPicPr>
          <p:cNvPr id="351" name="Google Shape;351;p53"/>
          <p:cNvPicPr preferRelativeResize="0"/>
          <p:nvPr/>
        </p:nvPicPr>
        <p:blipFill rotWithShape="1">
          <a:blip r:embed="rId4">
            <a:alphaModFix/>
          </a:blip>
          <a:srcRect/>
          <a:stretch/>
        </p:blipFill>
        <p:spPr>
          <a:xfrm>
            <a:off x="4596954" y="1836214"/>
            <a:ext cx="2974776" cy="2974776"/>
          </a:xfrm>
          <a:prstGeom prst="rect">
            <a:avLst/>
          </a:prstGeom>
          <a:noFill/>
          <a:ln>
            <a:noFill/>
          </a:ln>
        </p:spPr>
      </p:pic>
      <p:pic>
        <p:nvPicPr>
          <p:cNvPr id="352" name="Google Shape;352;p53"/>
          <p:cNvPicPr preferRelativeResize="0"/>
          <p:nvPr/>
        </p:nvPicPr>
        <p:blipFill rotWithShape="1">
          <a:blip r:embed="rId5">
            <a:alphaModFix/>
          </a:blip>
          <a:srcRect/>
          <a:stretch/>
        </p:blipFill>
        <p:spPr>
          <a:xfrm>
            <a:off x="7841579" y="1836214"/>
            <a:ext cx="2974776" cy="2974776"/>
          </a:xfrm>
          <a:prstGeom prst="rect">
            <a:avLst/>
          </a:prstGeom>
          <a:noFill/>
          <a:ln>
            <a:noFill/>
          </a:ln>
        </p:spPr>
      </p:pic>
      <p:sp>
        <p:nvSpPr>
          <p:cNvPr id="353" name="Google Shape;353;p53"/>
          <p:cNvSpPr txBox="1"/>
          <p:nvPr/>
        </p:nvSpPr>
        <p:spPr>
          <a:xfrm>
            <a:off x="3364370" y="650954"/>
            <a:ext cx="5526412"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dirty="0">
                <a:solidFill>
                  <a:schemeClr val="dk1"/>
                </a:solidFill>
              </a:rPr>
              <a:t>Threshold for reconstructive images</a:t>
            </a:r>
            <a:endParaRPr sz="1400" b="1" i="0" u="none" strike="noStrike" cap="none" dirty="0">
              <a:solidFill>
                <a:srgbClr val="000000"/>
              </a:solidFil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57"/>
        <p:cNvGrpSpPr/>
        <p:nvPr/>
      </p:nvGrpSpPr>
      <p:grpSpPr>
        <a:xfrm>
          <a:off x="0" y="0"/>
          <a:ext cx="0" cy="0"/>
          <a:chOff x="0" y="0"/>
          <a:chExt cx="0" cy="0"/>
        </a:xfrm>
      </p:grpSpPr>
      <p:sp>
        <p:nvSpPr>
          <p:cNvPr id="358" name="Google Shape;358;g20991ba1b63_0_31"/>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23</a:t>
            </a:fld>
            <a:endParaRPr/>
          </a:p>
        </p:txBody>
      </p:sp>
      <p:sp>
        <p:nvSpPr>
          <p:cNvPr id="359" name="Google Shape;359;g20991ba1b63_0_31"/>
          <p:cNvSpPr/>
          <p:nvPr/>
        </p:nvSpPr>
        <p:spPr>
          <a:xfrm>
            <a:off x="3564867" y="1280523"/>
            <a:ext cx="5502900" cy="53640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0" name="Google Shape;360;g20991ba1b63_0_31"/>
          <p:cNvPicPr preferRelativeResize="0"/>
          <p:nvPr/>
        </p:nvPicPr>
        <p:blipFill rotWithShape="1">
          <a:blip r:embed="rId3">
            <a:alphaModFix/>
          </a:blip>
          <a:srcRect/>
          <a:stretch/>
        </p:blipFill>
        <p:spPr>
          <a:xfrm>
            <a:off x="3643867" y="4195473"/>
            <a:ext cx="5372124" cy="2106075"/>
          </a:xfrm>
          <a:prstGeom prst="rect">
            <a:avLst/>
          </a:prstGeom>
          <a:noFill/>
          <a:ln>
            <a:noFill/>
          </a:ln>
        </p:spPr>
      </p:pic>
      <p:pic>
        <p:nvPicPr>
          <p:cNvPr id="361" name="Google Shape;361;g20991ba1b63_0_31"/>
          <p:cNvPicPr preferRelativeResize="0"/>
          <p:nvPr/>
        </p:nvPicPr>
        <p:blipFill rotWithShape="1">
          <a:blip r:embed="rId4">
            <a:alphaModFix/>
          </a:blip>
          <a:srcRect/>
          <a:stretch/>
        </p:blipFill>
        <p:spPr>
          <a:xfrm>
            <a:off x="3617367" y="1576323"/>
            <a:ext cx="5372124" cy="1962676"/>
          </a:xfrm>
          <a:prstGeom prst="rect">
            <a:avLst/>
          </a:prstGeom>
          <a:noFill/>
          <a:ln>
            <a:noFill/>
          </a:ln>
        </p:spPr>
      </p:pic>
      <p:sp>
        <p:nvSpPr>
          <p:cNvPr id="362" name="Google Shape;362;g20991ba1b63_0_31"/>
          <p:cNvSpPr txBox="1"/>
          <p:nvPr/>
        </p:nvSpPr>
        <p:spPr>
          <a:xfrm>
            <a:off x="5421881" y="880323"/>
            <a:ext cx="2097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Reconstructive images</a:t>
            </a:r>
            <a:endParaRPr sz="1400" b="0" i="0" u="none" strike="noStrike" cap="none" dirty="0">
              <a:solidFill>
                <a:srgbClr val="000000"/>
              </a:solidFill>
              <a:latin typeface="Arial"/>
              <a:ea typeface="Arial"/>
              <a:cs typeface="Arial"/>
              <a:sym typeface="Arial"/>
            </a:endParaRPr>
          </a:p>
        </p:txBody>
      </p:sp>
      <p:sp>
        <p:nvSpPr>
          <p:cNvPr id="363" name="Google Shape;363;g20991ba1b63_0_31"/>
          <p:cNvSpPr txBox="1"/>
          <p:nvPr/>
        </p:nvSpPr>
        <p:spPr>
          <a:xfrm>
            <a:off x="5828734" y="126123"/>
            <a:ext cx="1458331"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Results</a:t>
            </a:r>
            <a:endParaRPr sz="14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sp>
        <p:nvSpPr>
          <p:cNvPr id="368" name="Google Shape;368;p54"/>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24</a:t>
            </a:fld>
            <a:endParaRPr/>
          </a:p>
        </p:txBody>
      </p:sp>
      <p:pic>
        <p:nvPicPr>
          <p:cNvPr id="369" name="Google Shape;369;p54"/>
          <p:cNvPicPr preferRelativeResize="0"/>
          <p:nvPr/>
        </p:nvPicPr>
        <p:blipFill rotWithShape="1">
          <a:blip r:embed="rId3">
            <a:alphaModFix/>
          </a:blip>
          <a:srcRect/>
          <a:stretch/>
        </p:blipFill>
        <p:spPr>
          <a:xfrm>
            <a:off x="900333" y="1749443"/>
            <a:ext cx="3999547" cy="1057135"/>
          </a:xfrm>
          <a:prstGeom prst="rect">
            <a:avLst/>
          </a:prstGeom>
          <a:noFill/>
          <a:ln>
            <a:noFill/>
          </a:ln>
        </p:spPr>
      </p:pic>
      <p:pic>
        <p:nvPicPr>
          <p:cNvPr id="370" name="Google Shape;370;p54"/>
          <p:cNvPicPr preferRelativeResize="0"/>
          <p:nvPr/>
        </p:nvPicPr>
        <p:blipFill rotWithShape="1">
          <a:blip r:embed="rId4">
            <a:alphaModFix/>
          </a:blip>
          <a:srcRect/>
          <a:stretch/>
        </p:blipFill>
        <p:spPr>
          <a:xfrm>
            <a:off x="834683" y="3348111"/>
            <a:ext cx="4112455" cy="1014559"/>
          </a:xfrm>
          <a:prstGeom prst="rect">
            <a:avLst/>
          </a:prstGeom>
          <a:noFill/>
          <a:ln>
            <a:noFill/>
          </a:ln>
        </p:spPr>
      </p:pic>
      <p:pic>
        <p:nvPicPr>
          <p:cNvPr id="371" name="Google Shape;371;p54"/>
          <p:cNvPicPr preferRelativeResize="0"/>
          <p:nvPr/>
        </p:nvPicPr>
        <p:blipFill rotWithShape="1">
          <a:blip r:embed="rId5">
            <a:alphaModFix/>
          </a:blip>
          <a:srcRect/>
          <a:stretch/>
        </p:blipFill>
        <p:spPr>
          <a:xfrm>
            <a:off x="6710290" y="1749443"/>
            <a:ext cx="4344645" cy="1105188"/>
          </a:xfrm>
          <a:prstGeom prst="rect">
            <a:avLst/>
          </a:prstGeom>
          <a:noFill/>
          <a:ln>
            <a:noFill/>
          </a:ln>
        </p:spPr>
      </p:pic>
      <p:pic>
        <p:nvPicPr>
          <p:cNvPr id="372" name="Google Shape;372;p54"/>
          <p:cNvPicPr preferRelativeResize="0"/>
          <p:nvPr/>
        </p:nvPicPr>
        <p:blipFill rotWithShape="1">
          <a:blip r:embed="rId6">
            <a:alphaModFix/>
          </a:blip>
          <a:srcRect/>
          <a:stretch/>
        </p:blipFill>
        <p:spPr>
          <a:xfrm>
            <a:off x="6710290" y="3357743"/>
            <a:ext cx="4402088" cy="1004927"/>
          </a:xfrm>
          <a:prstGeom prst="rect">
            <a:avLst/>
          </a:prstGeom>
          <a:noFill/>
          <a:ln>
            <a:noFill/>
          </a:ln>
        </p:spPr>
      </p:pic>
      <p:sp>
        <p:nvSpPr>
          <p:cNvPr id="373" name="Google Shape;373;p54"/>
          <p:cNvSpPr txBox="1"/>
          <p:nvPr/>
        </p:nvSpPr>
        <p:spPr>
          <a:xfrm>
            <a:off x="5425460" y="368725"/>
            <a:ext cx="1406749"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Results</a:t>
            </a:r>
            <a:endParaRPr sz="14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77"/>
        <p:cNvGrpSpPr/>
        <p:nvPr/>
      </p:nvGrpSpPr>
      <p:grpSpPr>
        <a:xfrm>
          <a:off x="0" y="0"/>
          <a:ext cx="0" cy="0"/>
          <a:chOff x="0" y="0"/>
          <a:chExt cx="0" cy="0"/>
        </a:xfrm>
      </p:grpSpPr>
      <p:sp>
        <p:nvSpPr>
          <p:cNvPr id="378" name="Google Shape;378;p55"/>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25</a:t>
            </a:fld>
            <a:endParaRPr/>
          </a:p>
        </p:txBody>
      </p:sp>
      <p:sp>
        <p:nvSpPr>
          <p:cNvPr id="379" name="Google Shape;379;p55"/>
          <p:cNvSpPr txBox="1"/>
          <p:nvPr/>
        </p:nvSpPr>
        <p:spPr>
          <a:xfrm>
            <a:off x="4704111" y="480503"/>
            <a:ext cx="3370744" cy="553968"/>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Bayesian Method</a:t>
            </a:r>
            <a:endParaRPr sz="1400" b="1" i="0" u="none" strike="noStrike" cap="none" dirty="0">
              <a:solidFill>
                <a:srgbClr val="000000"/>
              </a:solidFill>
              <a:latin typeface="Arial"/>
              <a:ea typeface="Arial"/>
              <a:cs typeface="Arial"/>
              <a:sym typeface="Arial"/>
            </a:endParaRPr>
          </a:p>
        </p:txBody>
      </p:sp>
      <p:sp>
        <p:nvSpPr>
          <p:cNvPr id="380" name="Google Shape;380;p55"/>
          <p:cNvSpPr/>
          <p:nvPr/>
        </p:nvSpPr>
        <p:spPr>
          <a:xfrm>
            <a:off x="1162929" y="2286467"/>
            <a:ext cx="6096000" cy="2492950"/>
          </a:xfrm>
          <a:prstGeom prst="rect">
            <a:avLst/>
          </a:prstGeom>
          <a:noFill/>
          <a:ln>
            <a:noFill/>
          </a:ln>
        </p:spPr>
        <p:txBody>
          <a:bodyPr spcFirstLastPara="1" wrap="square" lIns="91425" tIns="45700" rIns="91425" bIns="45700" anchor="t" anchorCtr="0">
            <a:spAutoFit/>
          </a:bodyPr>
          <a:lstStyle/>
          <a:p>
            <a:pPr marL="285750" lvl="0" indent="-285750">
              <a:buSzPts val="2000"/>
              <a:buFont typeface="Arial"/>
              <a:buChar char="•"/>
            </a:pPr>
            <a:r>
              <a:rPr lang="en-US" sz="2000" b="0" i="0" u="none" strike="noStrike" cap="none" dirty="0" smtClean="0">
                <a:solidFill>
                  <a:srgbClr val="000000"/>
                </a:solidFill>
                <a:latin typeface="Arial"/>
                <a:ea typeface="Arial"/>
                <a:cs typeface="Arial"/>
                <a:sym typeface="Arial"/>
              </a:rPr>
              <a:t>Prior - </a:t>
            </a:r>
            <a:r>
              <a:rPr lang="et-EE" dirty="0" err="1"/>
              <a:t>initial</a:t>
            </a:r>
            <a:r>
              <a:rPr lang="et-EE" dirty="0"/>
              <a:t> </a:t>
            </a:r>
            <a:r>
              <a:rPr lang="et-EE" dirty="0" err="1" smtClean="0"/>
              <a:t>belief</a:t>
            </a:r>
            <a:r>
              <a:rPr lang="et-EE" dirty="0" smtClean="0"/>
              <a:t> </a:t>
            </a:r>
            <a:r>
              <a:rPr lang="et-EE" dirty="0" err="1"/>
              <a:t>or</a:t>
            </a:r>
            <a:r>
              <a:rPr lang="et-EE" dirty="0"/>
              <a:t> </a:t>
            </a:r>
            <a:r>
              <a:rPr lang="et-EE" dirty="0" err="1" smtClean="0"/>
              <a:t>assumption</a:t>
            </a:r>
            <a:endParaRPr lang="en-US" sz="2000" dirty="0"/>
          </a:p>
          <a:p>
            <a:pPr marL="285750" lvl="0" indent="-285750">
              <a:buSzPts val="2000"/>
              <a:buFont typeface="Arial"/>
              <a:buChar char="•"/>
            </a:pPr>
            <a:endParaRPr lang="en-US" sz="2000" b="0" i="0" u="none" strike="noStrike" cap="none" dirty="0" smtClean="0">
              <a:solidFill>
                <a:srgbClr val="000000"/>
              </a:solidFill>
              <a:latin typeface="Arial"/>
              <a:ea typeface="Arial"/>
              <a:cs typeface="Arial"/>
              <a:sym typeface="Arial"/>
            </a:endParaRPr>
          </a:p>
          <a:p>
            <a:pPr marL="285750" lvl="0" indent="-285750">
              <a:buSzPts val="2000"/>
              <a:buFont typeface="Arial"/>
              <a:buChar char="•"/>
            </a:pPr>
            <a:endParaRPr sz="2000" b="0" i="0" u="none" strike="noStrike" cap="none" dirty="0">
              <a:solidFill>
                <a:srgbClr val="000000"/>
              </a:solidFill>
              <a:latin typeface="Arial"/>
              <a:ea typeface="Arial"/>
              <a:cs typeface="Arial"/>
              <a:sym typeface="Arial"/>
            </a:endParaRPr>
          </a:p>
          <a:p>
            <a:pPr marL="285750" lvl="0" indent="-285750">
              <a:buSzPts val="2000"/>
              <a:buFont typeface="Arial"/>
              <a:buChar char="•"/>
            </a:pPr>
            <a:r>
              <a:rPr lang="en-US" sz="2000" b="0" i="0" u="none" strike="noStrike" cap="none" dirty="0" smtClean="0">
                <a:solidFill>
                  <a:srgbClr val="000000"/>
                </a:solidFill>
                <a:latin typeface="Arial"/>
                <a:ea typeface="Arial"/>
                <a:cs typeface="Arial"/>
                <a:sym typeface="Arial"/>
              </a:rPr>
              <a:t>Likelihood - </a:t>
            </a:r>
            <a:r>
              <a:rPr lang="en-US" dirty="0"/>
              <a:t>prediction of the </a:t>
            </a:r>
            <a:r>
              <a:rPr lang="en-US" dirty="0" smtClean="0"/>
              <a:t>CNN</a:t>
            </a:r>
          </a:p>
          <a:p>
            <a:pPr lvl="0">
              <a:buSzPts val="2000"/>
            </a:pPr>
            <a:endParaRPr lang="en-US" b="0" i="0" u="none" strike="noStrike" cap="none" dirty="0" smtClean="0">
              <a:solidFill>
                <a:srgbClr val="000000"/>
              </a:solidFill>
              <a:sym typeface="Arial"/>
            </a:endParaRPr>
          </a:p>
          <a:p>
            <a:pPr lvl="0">
              <a:buSzPts val="2000"/>
            </a:pPr>
            <a:endParaRPr lang="en-US" b="0" i="0" u="none" strike="noStrike" cap="none" dirty="0" smtClean="0">
              <a:solidFill>
                <a:srgbClr val="000000"/>
              </a:solidFill>
              <a:sym typeface="Arial"/>
            </a:endParaRPr>
          </a:p>
          <a:p>
            <a:pPr lvl="0">
              <a:buSzPts val="2000"/>
            </a:pPr>
            <a:endParaRPr b="0" i="0" u="none" strike="noStrike" cap="none" dirty="0">
              <a:solidFill>
                <a:srgbClr val="000000"/>
              </a:solidFill>
              <a:sym typeface="Arial"/>
            </a:endParaRPr>
          </a:p>
          <a:p>
            <a:pPr marL="285750" marR="0" lvl="0" indent="-285750" algn="l" rtl="0">
              <a:lnSpc>
                <a:spcPct val="100000"/>
              </a:lnSpc>
              <a:spcBef>
                <a:spcPts val="0"/>
              </a:spcBef>
              <a:spcAft>
                <a:spcPts val="0"/>
              </a:spcAft>
              <a:buClr>
                <a:srgbClr val="000000"/>
              </a:buClr>
              <a:buSzPts val="2000"/>
              <a:buFont typeface="Arial"/>
              <a:buChar char="•"/>
            </a:pPr>
            <a:r>
              <a:rPr lang="en-US" sz="2000" b="0" i="0" u="none" strike="noStrike" cap="none" dirty="0" smtClean="0">
                <a:solidFill>
                  <a:srgbClr val="000000"/>
                </a:solidFill>
                <a:latin typeface="Arial"/>
                <a:ea typeface="Arial"/>
                <a:cs typeface="Arial"/>
                <a:sym typeface="Arial"/>
              </a:rPr>
              <a:t>Posterior – </a:t>
            </a:r>
            <a:r>
              <a:rPr lang="en-US" b="0" i="0" u="none" strike="noStrike" cap="none" dirty="0" smtClean="0">
                <a:solidFill>
                  <a:srgbClr val="000000"/>
                </a:solidFill>
                <a:latin typeface="Arial"/>
                <a:ea typeface="Arial"/>
                <a:cs typeface="Arial"/>
                <a:sym typeface="Arial"/>
              </a:rPr>
              <a:t>updated belief</a:t>
            </a:r>
            <a:endParaRPr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84"/>
        <p:cNvGrpSpPr/>
        <p:nvPr/>
      </p:nvGrpSpPr>
      <p:grpSpPr>
        <a:xfrm>
          <a:off x="0" y="0"/>
          <a:ext cx="0" cy="0"/>
          <a:chOff x="0" y="0"/>
          <a:chExt cx="0" cy="0"/>
        </a:xfrm>
      </p:grpSpPr>
      <p:sp>
        <p:nvSpPr>
          <p:cNvPr id="385" name="Google Shape;385;p56"/>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26</a:t>
            </a:fld>
            <a:endParaRPr/>
          </a:p>
        </p:txBody>
      </p:sp>
      <p:sp>
        <p:nvSpPr>
          <p:cNvPr id="386" name="Google Shape;386;p56"/>
          <p:cNvSpPr txBox="1"/>
          <p:nvPr/>
        </p:nvSpPr>
        <p:spPr>
          <a:xfrm>
            <a:off x="4164849" y="243092"/>
            <a:ext cx="73743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dirty="0">
                <a:solidFill>
                  <a:schemeClr val="dk1"/>
                </a:solidFill>
              </a:rPr>
              <a:t>Bayesian for </a:t>
            </a:r>
            <a:r>
              <a:rPr lang="en-US" sz="2400" b="1" dirty="0" err="1">
                <a:solidFill>
                  <a:schemeClr val="dk1"/>
                </a:solidFill>
              </a:rPr>
              <a:t>Lensless</a:t>
            </a:r>
            <a:r>
              <a:rPr lang="en-US" sz="2400" b="1" dirty="0">
                <a:solidFill>
                  <a:schemeClr val="dk1"/>
                </a:solidFill>
              </a:rPr>
              <a:t> images</a:t>
            </a:r>
            <a:endParaRPr sz="1400" b="1" i="0" u="none" strike="noStrike" cap="none" dirty="0">
              <a:solidFill>
                <a:srgbClr val="000000"/>
              </a:solidFill>
              <a:sym typeface="Arial"/>
            </a:endParaRPr>
          </a:p>
        </p:txBody>
      </p:sp>
      <p:sp>
        <p:nvSpPr>
          <p:cNvPr id="387" name="Google Shape;387;p56"/>
          <p:cNvSpPr/>
          <p:nvPr/>
        </p:nvSpPr>
        <p:spPr>
          <a:xfrm>
            <a:off x="3677484" y="1042414"/>
            <a:ext cx="5502900" cy="53640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8" name="Google Shape;388;p56"/>
          <p:cNvPicPr preferRelativeResize="0"/>
          <p:nvPr/>
        </p:nvPicPr>
        <p:blipFill rotWithShape="1">
          <a:blip r:embed="rId3">
            <a:alphaModFix/>
          </a:blip>
          <a:srcRect/>
          <a:stretch/>
        </p:blipFill>
        <p:spPr>
          <a:xfrm>
            <a:off x="3762259" y="1457439"/>
            <a:ext cx="5333374" cy="1809800"/>
          </a:xfrm>
          <a:prstGeom prst="rect">
            <a:avLst/>
          </a:prstGeom>
          <a:noFill/>
          <a:ln>
            <a:noFill/>
          </a:ln>
        </p:spPr>
      </p:pic>
      <p:pic>
        <p:nvPicPr>
          <p:cNvPr id="389" name="Google Shape;389;p56"/>
          <p:cNvPicPr preferRelativeResize="0"/>
          <p:nvPr/>
        </p:nvPicPr>
        <p:blipFill rotWithShape="1">
          <a:blip r:embed="rId4">
            <a:alphaModFix/>
          </a:blip>
          <a:srcRect/>
          <a:stretch/>
        </p:blipFill>
        <p:spPr>
          <a:xfrm>
            <a:off x="3762234" y="4091239"/>
            <a:ext cx="5333426" cy="1809800"/>
          </a:xfrm>
          <a:prstGeom prst="rect">
            <a:avLst/>
          </a:prstGeom>
          <a:noFill/>
          <a:ln>
            <a:noFill/>
          </a:ln>
        </p:spPr>
      </p:pic>
      <p:sp>
        <p:nvSpPr>
          <p:cNvPr id="2" name="Rectangle 1"/>
          <p:cNvSpPr/>
          <p:nvPr/>
        </p:nvSpPr>
        <p:spPr>
          <a:xfrm>
            <a:off x="5446547" y="3289378"/>
            <a:ext cx="2299027" cy="307777"/>
          </a:xfrm>
          <a:prstGeom prst="rect">
            <a:avLst/>
          </a:prstGeom>
        </p:spPr>
        <p:txBody>
          <a:bodyPr wrap="none">
            <a:spAutoFit/>
          </a:bodyPr>
          <a:lstStyle/>
          <a:p>
            <a:r>
              <a:rPr lang="en-US" dirty="0" smtClean="0">
                <a:solidFill>
                  <a:schemeClr val="accent3"/>
                </a:solidFill>
              </a:rPr>
              <a:t>KL Divergence = 0.41 </a:t>
            </a:r>
            <a:r>
              <a:rPr lang="en-US" dirty="0" err="1" smtClean="0">
                <a:solidFill>
                  <a:schemeClr val="accent3"/>
                </a:solidFill>
              </a:rPr>
              <a:t>nats</a:t>
            </a:r>
            <a:endParaRPr lang="et-EE" dirty="0">
              <a:solidFill>
                <a:schemeClr val="accent3"/>
              </a:solidFill>
            </a:endParaRPr>
          </a:p>
        </p:txBody>
      </p:sp>
      <p:sp>
        <p:nvSpPr>
          <p:cNvPr id="3" name="Rectangle 2"/>
          <p:cNvSpPr/>
          <p:nvPr/>
        </p:nvSpPr>
        <p:spPr>
          <a:xfrm>
            <a:off x="5446548" y="5946345"/>
            <a:ext cx="2299027" cy="307777"/>
          </a:xfrm>
          <a:prstGeom prst="rect">
            <a:avLst/>
          </a:prstGeom>
        </p:spPr>
        <p:txBody>
          <a:bodyPr wrap="none">
            <a:spAutoFit/>
          </a:bodyPr>
          <a:lstStyle/>
          <a:p>
            <a:r>
              <a:rPr lang="en-US" dirty="0">
                <a:solidFill>
                  <a:schemeClr val="accent3"/>
                </a:solidFill>
              </a:rPr>
              <a:t>KL Divergence = </a:t>
            </a:r>
            <a:r>
              <a:rPr lang="en-US" dirty="0" smtClean="0">
                <a:solidFill>
                  <a:schemeClr val="accent3"/>
                </a:solidFill>
              </a:rPr>
              <a:t>0.84 </a:t>
            </a:r>
            <a:r>
              <a:rPr lang="en-US" dirty="0" err="1">
                <a:solidFill>
                  <a:schemeClr val="accent3"/>
                </a:solidFill>
              </a:rPr>
              <a:t>nats</a:t>
            </a:r>
            <a:endParaRPr lang="et-EE" dirty="0">
              <a:solidFill>
                <a:schemeClr val="accent3"/>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94"/>
        <p:cNvGrpSpPr/>
        <p:nvPr/>
      </p:nvGrpSpPr>
      <p:grpSpPr>
        <a:xfrm>
          <a:off x="0" y="0"/>
          <a:ext cx="0" cy="0"/>
          <a:chOff x="0" y="0"/>
          <a:chExt cx="0" cy="0"/>
        </a:xfrm>
      </p:grpSpPr>
      <p:sp>
        <p:nvSpPr>
          <p:cNvPr id="395" name="Google Shape;395;g20991ba1b63_0_16"/>
          <p:cNvSpPr txBox="1">
            <a:spLocks noGrp="1"/>
          </p:cNvSpPr>
          <p:nvPr>
            <p:ph type="sldNum" idx="12"/>
          </p:nvPr>
        </p:nvSpPr>
        <p:spPr>
          <a:xfrm>
            <a:off x="10210800" y="6279423"/>
            <a:ext cx="1371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27</a:t>
            </a:fld>
            <a:endParaRPr/>
          </a:p>
        </p:txBody>
      </p:sp>
      <p:sp>
        <p:nvSpPr>
          <p:cNvPr id="396" name="Google Shape;396;g20991ba1b63_0_16"/>
          <p:cNvSpPr/>
          <p:nvPr/>
        </p:nvSpPr>
        <p:spPr>
          <a:xfrm>
            <a:off x="3701144" y="1064818"/>
            <a:ext cx="5715000" cy="53640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7" name="Google Shape;397;g20991ba1b63_0_16"/>
          <p:cNvPicPr preferRelativeResize="0"/>
          <p:nvPr/>
        </p:nvPicPr>
        <p:blipFill rotWithShape="1">
          <a:blip r:embed="rId3">
            <a:alphaModFix/>
          </a:blip>
          <a:srcRect/>
          <a:stretch/>
        </p:blipFill>
        <p:spPr>
          <a:xfrm>
            <a:off x="3848619" y="4057135"/>
            <a:ext cx="5499925" cy="1866307"/>
          </a:xfrm>
          <a:prstGeom prst="rect">
            <a:avLst/>
          </a:prstGeom>
          <a:noFill/>
          <a:ln>
            <a:noFill/>
          </a:ln>
        </p:spPr>
      </p:pic>
      <p:pic>
        <p:nvPicPr>
          <p:cNvPr id="398" name="Google Shape;398;g20991ba1b63_0_16"/>
          <p:cNvPicPr preferRelativeResize="0"/>
          <p:nvPr/>
        </p:nvPicPr>
        <p:blipFill rotWithShape="1">
          <a:blip r:embed="rId4">
            <a:alphaModFix/>
          </a:blip>
          <a:srcRect/>
          <a:stretch/>
        </p:blipFill>
        <p:spPr>
          <a:xfrm>
            <a:off x="3848619" y="1479843"/>
            <a:ext cx="5499925" cy="1866300"/>
          </a:xfrm>
          <a:prstGeom prst="rect">
            <a:avLst/>
          </a:prstGeom>
          <a:noFill/>
          <a:ln>
            <a:noFill/>
          </a:ln>
        </p:spPr>
      </p:pic>
      <p:sp>
        <p:nvSpPr>
          <p:cNvPr id="399" name="Google Shape;399;g20991ba1b63_0_16"/>
          <p:cNvSpPr txBox="1"/>
          <p:nvPr/>
        </p:nvSpPr>
        <p:spPr>
          <a:xfrm>
            <a:off x="3782700" y="292481"/>
            <a:ext cx="6428100" cy="554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400" b="1" dirty="0">
                <a:solidFill>
                  <a:schemeClr val="dk1"/>
                </a:solidFill>
              </a:rPr>
              <a:t>Bayesian for Reconstructive images</a:t>
            </a:r>
            <a:endParaRPr b="1" dirty="0"/>
          </a:p>
        </p:txBody>
      </p:sp>
      <p:sp>
        <p:nvSpPr>
          <p:cNvPr id="2" name="Rectangle 1"/>
          <p:cNvSpPr/>
          <p:nvPr/>
        </p:nvSpPr>
        <p:spPr>
          <a:xfrm>
            <a:off x="5449067" y="3393861"/>
            <a:ext cx="2299027" cy="307777"/>
          </a:xfrm>
          <a:prstGeom prst="rect">
            <a:avLst/>
          </a:prstGeom>
        </p:spPr>
        <p:txBody>
          <a:bodyPr wrap="none">
            <a:spAutoFit/>
          </a:bodyPr>
          <a:lstStyle/>
          <a:p>
            <a:r>
              <a:rPr lang="en-US" dirty="0">
                <a:solidFill>
                  <a:schemeClr val="accent3"/>
                </a:solidFill>
              </a:rPr>
              <a:t>KL Divergence = </a:t>
            </a:r>
            <a:r>
              <a:rPr lang="en-US" dirty="0" smtClean="0">
                <a:solidFill>
                  <a:schemeClr val="accent3"/>
                </a:solidFill>
              </a:rPr>
              <a:t>0.57 </a:t>
            </a:r>
            <a:r>
              <a:rPr lang="en-US" dirty="0" err="1">
                <a:solidFill>
                  <a:schemeClr val="accent3"/>
                </a:solidFill>
              </a:rPr>
              <a:t>nats</a:t>
            </a:r>
            <a:endParaRPr lang="et-EE" dirty="0">
              <a:solidFill>
                <a:schemeClr val="accent3"/>
              </a:solidFill>
            </a:endParaRPr>
          </a:p>
        </p:txBody>
      </p:sp>
      <p:sp>
        <p:nvSpPr>
          <p:cNvPr id="3" name="Rectangle 2"/>
          <p:cNvSpPr/>
          <p:nvPr/>
        </p:nvSpPr>
        <p:spPr>
          <a:xfrm>
            <a:off x="5409130" y="5929444"/>
            <a:ext cx="2299027" cy="307777"/>
          </a:xfrm>
          <a:prstGeom prst="rect">
            <a:avLst/>
          </a:prstGeom>
        </p:spPr>
        <p:txBody>
          <a:bodyPr wrap="none">
            <a:spAutoFit/>
          </a:bodyPr>
          <a:lstStyle/>
          <a:p>
            <a:r>
              <a:rPr lang="en-US" dirty="0">
                <a:solidFill>
                  <a:schemeClr val="accent3"/>
                </a:solidFill>
              </a:rPr>
              <a:t>KL Divergence = </a:t>
            </a:r>
            <a:r>
              <a:rPr lang="en-US" dirty="0" smtClean="0">
                <a:solidFill>
                  <a:schemeClr val="accent3"/>
                </a:solidFill>
              </a:rPr>
              <a:t>0.52 </a:t>
            </a:r>
            <a:r>
              <a:rPr lang="en-US" dirty="0" err="1">
                <a:solidFill>
                  <a:schemeClr val="accent3"/>
                </a:solidFill>
              </a:rPr>
              <a:t>nats</a:t>
            </a:r>
            <a:endParaRPr lang="et-EE" dirty="0">
              <a:solidFill>
                <a:schemeClr val="accent3"/>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Google Shape;404;p57"/>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28</a:t>
            </a:fld>
            <a:endParaRPr/>
          </a:p>
        </p:txBody>
      </p:sp>
      <p:sp>
        <p:nvSpPr>
          <p:cNvPr id="405" name="Google Shape;405;p57"/>
          <p:cNvSpPr txBox="1"/>
          <p:nvPr/>
        </p:nvSpPr>
        <p:spPr>
          <a:xfrm>
            <a:off x="4708801" y="541462"/>
            <a:ext cx="73743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Take away points</a:t>
            </a:r>
            <a:endParaRPr sz="1400" b="1" i="0" u="none" strike="noStrike" cap="none" dirty="0">
              <a:solidFill>
                <a:srgbClr val="000000"/>
              </a:solidFill>
              <a:latin typeface="Arial"/>
              <a:ea typeface="Arial"/>
              <a:cs typeface="Arial"/>
              <a:sym typeface="Arial"/>
            </a:endParaRPr>
          </a:p>
        </p:txBody>
      </p:sp>
      <p:sp>
        <p:nvSpPr>
          <p:cNvPr id="406" name="Google Shape;406;p57"/>
          <p:cNvSpPr txBox="1"/>
          <p:nvPr/>
        </p:nvSpPr>
        <p:spPr>
          <a:xfrm>
            <a:off x="885475" y="1840350"/>
            <a:ext cx="10256400" cy="2113625"/>
          </a:xfrm>
          <a:prstGeom prst="rect">
            <a:avLst/>
          </a:prstGeom>
          <a:noFill/>
          <a:ln>
            <a:noFill/>
          </a:ln>
        </p:spPr>
        <p:txBody>
          <a:bodyPr spcFirstLastPara="1" wrap="square" lIns="91425" tIns="91425" rIns="91425" bIns="91425" anchor="t" anchorCtr="0">
            <a:spAutoFit/>
          </a:bodyPr>
          <a:lstStyle/>
          <a:p>
            <a:pPr marL="457200" marR="0" lvl="0" indent="-311150" algn="l" rtl="0">
              <a:lnSpc>
                <a:spcPct val="115000"/>
              </a:lnSpc>
              <a:spcBef>
                <a:spcPts val="0"/>
              </a:spcBef>
              <a:spcAft>
                <a:spcPts val="0"/>
              </a:spcAft>
              <a:buClr>
                <a:srgbClr val="0E101A"/>
              </a:buClr>
              <a:buSzPts val="1300"/>
              <a:buFont typeface="Arial"/>
              <a:buChar char="●"/>
            </a:pPr>
            <a:r>
              <a:rPr lang="en-US" sz="1600" b="0" i="0" u="none" strike="noStrike" cap="none" dirty="0">
                <a:solidFill>
                  <a:srgbClr val="0E101A"/>
                </a:solidFill>
                <a:latin typeface="Arial"/>
                <a:ea typeface="Arial"/>
                <a:cs typeface="Arial"/>
                <a:sym typeface="Arial"/>
              </a:rPr>
              <a:t>Potential of making miniaturized cameras </a:t>
            </a:r>
            <a:endParaRPr sz="1600" b="0" i="0" u="none" strike="noStrike" cap="none" dirty="0">
              <a:solidFill>
                <a:srgbClr val="0E101A"/>
              </a:solidFill>
              <a:latin typeface="Arial"/>
              <a:ea typeface="Arial"/>
              <a:cs typeface="Arial"/>
              <a:sym typeface="Arial"/>
            </a:endParaRPr>
          </a:p>
          <a:p>
            <a:pPr marL="146050" marR="0" lvl="0" indent="0" algn="l" rtl="0">
              <a:lnSpc>
                <a:spcPct val="115000"/>
              </a:lnSpc>
              <a:spcBef>
                <a:spcPts val="0"/>
              </a:spcBef>
              <a:spcAft>
                <a:spcPts val="0"/>
              </a:spcAft>
              <a:buNone/>
            </a:pPr>
            <a:r>
              <a:rPr lang="en-US" sz="1600" b="0" i="0" u="none" strike="noStrike" cap="none" dirty="0">
                <a:solidFill>
                  <a:srgbClr val="0E101A"/>
                </a:solidFill>
                <a:latin typeface="Arial"/>
                <a:ea typeface="Arial"/>
                <a:cs typeface="Arial"/>
                <a:sym typeface="Arial"/>
              </a:rPr>
              <a:t>                         </a:t>
            </a:r>
            <a:endParaRPr sz="1600" b="0" i="0" u="none" strike="noStrike" cap="none" dirty="0">
              <a:solidFill>
                <a:srgbClr val="0E101A"/>
              </a:solidFill>
              <a:latin typeface="Arial"/>
              <a:ea typeface="Arial"/>
              <a:cs typeface="Arial"/>
              <a:sym typeface="Arial"/>
            </a:endParaRPr>
          </a:p>
          <a:p>
            <a:pPr marL="457200" marR="0" lvl="0" indent="-330200" algn="l" rtl="0">
              <a:lnSpc>
                <a:spcPct val="115000"/>
              </a:lnSpc>
              <a:spcBef>
                <a:spcPts val="0"/>
              </a:spcBef>
              <a:spcAft>
                <a:spcPts val="0"/>
              </a:spcAft>
              <a:buClr>
                <a:srgbClr val="0E101A"/>
              </a:buClr>
              <a:buSzPts val="1600"/>
              <a:buChar char="●"/>
            </a:pPr>
            <a:r>
              <a:rPr lang="en-US" sz="1600" b="0" i="0" u="none" strike="noStrike" cap="none" dirty="0">
                <a:solidFill>
                  <a:srgbClr val="0E101A"/>
                </a:solidFill>
                <a:latin typeface="Arial"/>
                <a:ea typeface="Arial"/>
                <a:cs typeface="Arial"/>
                <a:sym typeface="Arial"/>
              </a:rPr>
              <a:t>I</a:t>
            </a:r>
            <a:r>
              <a:rPr lang="en-US" sz="1600" dirty="0">
                <a:solidFill>
                  <a:srgbClr val="0E101A"/>
                </a:solidFill>
              </a:rPr>
              <a:t>mages are </a:t>
            </a:r>
            <a:r>
              <a:rPr lang="en-US" sz="1600" dirty="0" smtClean="0">
                <a:solidFill>
                  <a:srgbClr val="0E101A"/>
                </a:solidFill>
              </a:rPr>
              <a:t>noisy</a:t>
            </a:r>
            <a:endParaRPr sz="1600" dirty="0">
              <a:solidFill>
                <a:srgbClr val="0E101A"/>
              </a:solidFill>
            </a:endParaRPr>
          </a:p>
          <a:p>
            <a:pPr marL="457200" marR="0" lvl="0" indent="0" algn="l" rtl="0">
              <a:lnSpc>
                <a:spcPct val="115000"/>
              </a:lnSpc>
              <a:spcBef>
                <a:spcPts val="0"/>
              </a:spcBef>
              <a:spcAft>
                <a:spcPts val="0"/>
              </a:spcAft>
              <a:buNone/>
            </a:pPr>
            <a:endParaRPr sz="1600" dirty="0">
              <a:solidFill>
                <a:srgbClr val="0E101A"/>
              </a:solidFill>
            </a:endParaRPr>
          </a:p>
          <a:p>
            <a:pPr marL="457200" marR="0" lvl="0" indent="-330200" algn="l" rtl="0">
              <a:lnSpc>
                <a:spcPct val="115000"/>
              </a:lnSpc>
              <a:spcBef>
                <a:spcPts val="0"/>
              </a:spcBef>
              <a:spcAft>
                <a:spcPts val="0"/>
              </a:spcAft>
              <a:buClr>
                <a:srgbClr val="0E101A"/>
              </a:buClr>
              <a:buSzPts val="1600"/>
              <a:buChar char="●"/>
            </a:pPr>
            <a:r>
              <a:rPr lang="en-US" sz="1600" dirty="0" smtClean="0">
                <a:solidFill>
                  <a:srgbClr val="0E101A"/>
                </a:solidFill>
              </a:rPr>
              <a:t>Some  </a:t>
            </a:r>
            <a:r>
              <a:rPr lang="en-US" sz="1600" dirty="0">
                <a:solidFill>
                  <a:srgbClr val="0E101A"/>
                </a:solidFill>
              </a:rPr>
              <a:t>experiments didn’t converge</a:t>
            </a:r>
            <a:endParaRPr sz="1600" dirty="0">
              <a:solidFill>
                <a:srgbClr val="0E101A"/>
              </a:solidFill>
            </a:endParaRPr>
          </a:p>
          <a:p>
            <a:pPr marL="146050" marR="0" lvl="0" indent="0" algn="l" rtl="0">
              <a:lnSpc>
                <a:spcPct val="115000"/>
              </a:lnSpc>
              <a:spcBef>
                <a:spcPts val="0"/>
              </a:spcBef>
              <a:spcAft>
                <a:spcPts val="0"/>
              </a:spcAft>
              <a:buNone/>
            </a:pPr>
            <a:endParaRPr sz="1600" b="0" i="0" u="none" strike="noStrike" cap="none" dirty="0">
              <a:solidFill>
                <a:srgbClr val="0E101A"/>
              </a:solidFill>
              <a:latin typeface="Arial"/>
              <a:ea typeface="Arial"/>
              <a:cs typeface="Arial"/>
              <a:sym typeface="Arial"/>
            </a:endParaRPr>
          </a:p>
          <a:p>
            <a:pPr marL="457200" marR="0" lvl="0" indent="0" algn="l" rtl="0">
              <a:lnSpc>
                <a:spcPct val="115000"/>
              </a:lnSpc>
              <a:spcBef>
                <a:spcPts val="0"/>
              </a:spcBef>
              <a:spcAft>
                <a:spcPts val="0"/>
              </a:spcAft>
              <a:buClr>
                <a:srgbClr val="000000"/>
              </a:buClr>
              <a:buSzPts val="1300"/>
              <a:buFont typeface="Arial"/>
              <a:buNone/>
            </a:pPr>
            <a:endParaRPr sz="1300" b="0" i="0" u="none" strike="noStrike" cap="none" dirty="0">
              <a:solidFill>
                <a:srgbClr val="0E101A"/>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410"/>
        <p:cNvGrpSpPr/>
        <p:nvPr/>
      </p:nvGrpSpPr>
      <p:grpSpPr>
        <a:xfrm>
          <a:off x="0" y="0"/>
          <a:ext cx="0" cy="0"/>
          <a:chOff x="0" y="0"/>
          <a:chExt cx="0" cy="0"/>
        </a:xfrm>
      </p:grpSpPr>
      <p:sp>
        <p:nvSpPr>
          <p:cNvPr id="411" name="Google Shape;411;p58"/>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29</a:t>
            </a:fld>
            <a:endParaRPr/>
          </a:p>
        </p:txBody>
      </p:sp>
      <p:sp>
        <p:nvSpPr>
          <p:cNvPr id="412" name="Google Shape;412;p58"/>
          <p:cNvSpPr txBox="1"/>
          <p:nvPr/>
        </p:nvSpPr>
        <p:spPr>
          <a:xfrm>
            <a:off x="5051114" y="644625"/>
            <a:ext cx="2386006"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Arial"/>
                <a:ea typeface="Arial"/>
                <a:cs typeface="Arial"/>
                <a:sym typeface="Arial"/>
              </a:rPr>
              <a:t>Future work</a:t>
            </a:r>
            <a:endParaRPr sz="1400" b="1" i="0" u="none" strike="noStrike" cap="none" dirty="0">
              <a:solidFill>
                <a:srgbClr val="000000"/>
              </a:solidFill>
              <a:latin typeface="Arial"/>
              <a:ea typeface="Arial"/>
              <a:cs typeface="Arial"/>
              <a:sym typeface="Arial"/>
            </a:endParaRPr>
          </a:p>
        </p:txBody>
      </p:sp>
      <p:sp>
        <p:nvSpPr>
          <p:cNvPr id="413" name="Google Shape;413;p58"/>
          <p:cNvSpPr txBox="1"/>
          <p:nvPr/>
        </p:nvSpPr>
        <p:spPr>
          <a:xfrm>
            <a:off x="813738" y="2155360"/>
            <a:ext cx="9848400" cy="1246465"/>
          </a:xfrm>
          <a:prstGeom prst="rect">
            <a:avLst/>
          </a:prstGeom>
          <a:noFill/>
          <a:ln>
            <a:noFill/>
          </a:ln>
        </p:spPr>
        <p:txBody>
          <a:bodyPr spcFirstLastPara="1" wrap="square" lIns="91425" tIns="91425" rIns="91425" bIns="91425" anchor="t" anchorCtr="0">
            <a:spAutoFit/>
          </a:bodyPr>
          <a:lstStyle/>
          <a:p>
            <a:pPr marL="488950" marR="0" lvl="0" indent="-342900" algn="l" rtl="0">
              <a:lnSpc>
                <a:spcPct val="115000"/>
              </a:lnSpc>
              <a:spcBef>
                <a:spcPts val="0"/>
              </a:spcBef>
              <a:spcAft>
                <a:spcPts val="0"/>
              </a:spcAft>
              <a:buClr>
                <a:srgbClr val="0E101A"/>
              </a:buClr>
              <a:buSzPts val="1300"/>
              <a:buFont typeface="Arial" panose="020B0604020202020204" pitchFamily="34" charset="0"/>
              <a:buChar char="•"/>
            </a:pPr>
            <a:r>
              <a:rPr lang="en-US" sz="2000" dirty="0" smtClean="0">
                <a:solidFill>
                  <a:srgbClr val="0E101A"/>
                </a:solidFill>
              </a:rPr>
              <a:t>Multimodality </a:t>
            </a:r>
            <a:r>
              <a:rPr lang="en-US" sz="2000" dirty="0">
                <a:solidFill>
                  <a:srgbClr val="0E101A"/>
                </a:solidFill>
              </a:rPr>
              <a:t>(text + </a:t>
            </a:r>
            <a:r>
              <a:rPr lang="en-US" sz="2000" dirty="0" smtClean="0">
                <a:solidFill>
                  <a:srgbClr val="0E101A"/>
                </a:solidFill>
              </a:rPr>
              <a:t>images)</a:t>
            </a:r>
          </a:p>
          <a:p>
            <a:pPr marL="146050" marR="0" lvl="0" algn="l" rtl="0">
              <a:lnSpc>
                <a:spcPct val="115000"/>
              </a:lnSpc>
              <a:spcBef>
                <a:spcPts val="0"/>
              </a:spcBef>
              <a:spcAft>
                <a:spcPts val="0"/>
              </a:spcAft>
              <a:buClr>
                <a:srgbClr val="0E101A"/>
              </a:buClr>
              <a:buSzPts val="1300"/>
            </a:pPr>
            <a:endParaRPr lang="en-US" sz="2000" dirty="0">
              <a:solidFill>
                <a:srgbClr val="0E101A"/>
              </a:solidFill>
            </a:endParaRPr>
          </a:p>
          <a:p>
            <a:pPr marL="488950" marR="0" lvl="0" indent="-342900" algn="l" rtl="0">
              <a:lnSpc>
                <a:spcPct val="115000"/>
              </a:lnSpc>
              <a:spcBef>
                <a:spcPts val="0"/>
              </a:spcBef>
              <a:spcAft>
                <a:spcPts val="0"/>
              </a:spcAft>
              <a:buClr>
                <a:srgbClr val="0E101A"/>
              </a:buClr>
              <a:buSzPts val="1300"/>
              <a:buFont typeface="Arial" panose="020B0604020202020204" pitchFamily="34" charset="0"/>
              <a:buChar char="•"/>
            </a:pPr>
            <a:r>
              <a:rPr lang="en-US" sz="2000" dirty="0" smtClean="0">
                <a:solidFill>
                  <a:srgbClr val="0E101A"/>
                </a:solidFill>
              </a:rPr>
              <a:t>Planned </a:t>
            </a:r>
            <a:r>
              <a:rPr lang="en-US" sz="2000" dirty="0">
                <a:solidFill>
                  <a:srgbClr val="0E101A"/>
                </a:solidFill>
              </a:rPr>
              <a:t>to use transformer architecture</a:t>
            </a:r>
            <a:endParaRPr sz="2000" dirty="0">
              <a:solidFill>
                <a:srgbClr val="0E101A"/>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ctrTitle"/>
          </p:nvPr>
        </p:nvSpPr>
        <p:spPr>
          <a:xfrm>
            <a:off x="4506200" y="1301155"/>
            <a:ext cx="7543800" cy="1812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sz="4000"/>
              <a:t>Content</a:t>
            </a:r>
            <a:endParaRPr sz="4000"/>
          </a:p>
        </p:txBody>
      </p:sp>
      <p:sp>
        <p:nvSpPr>
          <p:cNvPr id="150" name="Google Shape;150;p2"/>
          <p:cNvSpPr txBox="1">
            <a:spLocks noGrp="1"/>
          </p:cNvSpPr>
          <p:nvPr>
            <p:ph type="subTitle" idx="1"/>
          </p:nvPr>
        </p:nvSpPr>
        <p:spPr>
          <a:xfrm>
            <a:off x="4506200" y="3243725"/>
            <a:ext cx="7543800" cy="30357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US"/>
              <a:t>Introduction</a:t>
            </a:r>
            <a:endParaRPr/>
          </a:p>
          <a:p>
            <a:pPr marL="457200" lvl="0" indent="-381000" algn="l" rtl="0">
              <a:lnSpc>
                <a:spcPct val="90000"/>
              </a:lnSpc>
              <a:spcBef>
                <a:spcPts val="0"/>
              </a:spcBef>
              <a:spcAft>
                <a:spcPts val="0"/>
              </a:spcAft>
              <a:buSzPts val="2400"/>
              <a:buChar char="●"/>
            </a:pPr>
            <a:r>
              <a:rPr lang="en-US"/>
              <a:t>Camera fundamentals</a:t>
            </a:r>
            <a:endParaRPr/>
          </a:p>
          <a:p>
            <a:pPr marL="457200" lvl="0" indent="-381000" algn="l" rtl="0">
              <a:lnSpc>
                <a:spcPct val="90000"/>
              </a:lnSpc>
              <a:spcBef>
                <a:spcPts val="0"/>
              </a:spcBef>
              <a:spcAft>
                <a:spcPts val="0"/>
              </a:spcAft>
              <a:buSzPts val="2400"/>
              <a:buChar char="●"/>
            </a:pPr>
            <a:r>
              <a:rPr lang="en-US"/>
              <a:t>Optics-free imaging</a:t>
            </a:r>
            <a:endParaRPr/>
          </a:p>
          <a:p>
            <a:pPr marL="457200" lvl="0" indent="-381000" algn="l" rtl="0">
              <a:lnSpc>
                <a:spcPct val="90000"/>
              </a:lnSpc>
              <a:spcBef>
                <a:spcPts val="0"/>
              </a:spcBef>
              <a:spcAft>
                <a:spcPts val="0"/>
              </a:spcAft>
              <a:buSzPts val="2400"/>
              <a:buChar char="●"/>
            </a:pPr>
            <a:r>
              <a:rPr lang="en-US"/>
              <a:t>Image classification</a:t>
            </a:r>
            <a:endParaRPr/>
          </a:p>
          <a:p>
            <a:pPr marL="457200" lvl="0" indent="-381000" algn="l" rtl="0">
              <a:lnSpc>
                <a:spcPct val="90000"/>
              </a:lnSpc>
              <a:spcBef>
                <a:spcPts val="0"/>
              </a:spcBef>
              <a:spcAft>
                <a:spcPts val="0"/>
              </a:spcAft>
              <a:buSzPts val="2400"/>
              <a:buChar char="●"/>
            </a:pPr>
            <a:r>
              <a:rPr lang="en-US"/>
              <a:t>Methods </a:t>
            </a:r>
            <a:endParaRPr/>
          </a:p>
          <a:p>
            <a:pPr marL="457200" lvl="0" indent="-381000" algn="l" rtl="0">
              <a:lnSpc>
                <a:spcPct val="90000"/>
              </a:lnSpc>
              <a:spcBef>
                <a:spcPts val="0"/>
              </a:spcBef>
              <a:spcAft>
                <a:spcPts val="0"/>
              </a:spcAft>
              <a:buSzPts val="2400"/>
              <a:buChar char="●"/>
            </a:pPr>
            <a:r>
              <a:rPr lang="en-US"/>
              <a:t>Results</a:t>
            </a:r>
            <a:endParaRPr/>
          </a:p>
          <a:p>
            <a:pPr marL="457200" lvl="0" indent="-381000" algn="l" rtl="0">
              <a:lnSpc>
                <a:spcPct val="90000"/>
              </a:lnSpc>
              <a:spcBef>
                <a:spcPts val="0"/>
              </a:spcBef>
              <a:spcAft>
                <a:spcPts val="0"/>
              </a:spcAft>
              <a:buSzPts val="2400"/>
              <a:buChar char="●"/>
            </a:pPr>
            <a:r>
              <a:rPr lang="en-US"/>
              <a:t>Conclusion and Future work</a:t>
            </a:r>
            <a:endParaRPr/>
          </a:p>
        </p:txBody>
      </p:sp>
      <p:sp>
        <p:nvSpPr>
          <p:cNvPr id="151" name="Google Shape;151;p2"/>
          <p:cNvSpPr txBox="1">
            <a:spLocks noGrp="1"/>
          </p:cNvSpPr>
          <p:nvPr>
            <p:ph type="sldNum" idx="12"/>
          </p:nvPr>
        </p:nvSpPr>
        <p:spPr>
          <a:xfrm>
            <a:off x="10210800" y="6279423"/>
            <a:ext cx="1371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4"/>
          <p:cNvSpPr txBox="1">
            <a:spLocks noGrp="1"/>
          </p:cNvSpPr>
          <p:nvPr>
            <p:ph type="ctrTitle"/>
          </p:nvPr>
        </p:nvSpPr>
        <p:spPr>
          <a:xfrm>
            <a:off x="4039200" y="847725"/>
            <a:ext cx="7479901" cy="2870199"/>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400"/>
              <a:buNone/>
            </a:pPr>
            <a:r>
              <a:rPr lang="en-US"/>
              <a:t>Thank you!</a:t>
            </a:r>
            <a:endParaRPr/>
          </a:p>
        </p:txBody>
      </p:sp>
      <p:sp>
        <p:nvSpPr>
          <p:cNvPr id="419" name="Google Shape;419;p4"/>
          <p:cNvSpPr txBox="1">
            <a:spLocks noGrp="1"/>
          </p:cNvSpPr>
          <p:nvPr>
            <p:ph type="sldNum" idx="12"/>
          </p:nvPr>
        </p:nvSpPr>
        <p:spPr>
          <a:xfrm>
            <a:off x="10210800" y="6279423"/>
            <a:ext cx="1371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30</a:t>
            </a:fld>
            <a:endParaRPr/>
          </a:p>
        </p:txBody>
      </p:sp>
      <p:pic>
        <p:nvPicPr>
          <p:cNvPr id="420" name="Google Shape;420;p4"/>
          <p:cNvPicPr preferRelativeResize="0"/>
          <p:nvPr/>
        </p:nvPicPr>
        <p:blipFill rotWithShape="1">
          <a:blip r:embed="rId3">
            <a:alphaModFix/>
          </a:blip>
          <a:srcRect/>
          <a:stretch/>
        </p:blipFill>
        <p:spPr>
          <a:xfrm>
            <a:off x="7572051" y="1670000"/>
            <a:ext cx="4094526" cy="22795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7" name="Google Shape;427;p59"/>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31</a:t>
            </a:fld>
            <a:endParaRPr/>
          </a:p>
        </p:txBody>
      </p:sp>
      <p:sp>
        <p:nvSpPr>
          <p:cNvPr id="2" name="Rectangle 1"/>
          <p:cNvSpPr/>
          <p:nvPr/>
        </p:nvSpPr>
        <p:spPr>
          <a:xfrm>
            <a:off x="822532" y="1605762"/>
            <a:ext cx="10074068" cy="3970318"/>
          </a:xfrm>
          <a:prstGeom prst="rect">
            <a:avLst/>
          </a:prstGeom>
        </p:spPr>
        <p:txBody>
          <a:bodyPr wrap="square">
            <a:spAutoFit/>
          </a:bodyPr>
          <a:lstStyle/>
          <a:p>
            <a:pPr marL="342900" indent="-342900">
              <a:buAutoNum type="arabicParenR"/>
            </a:pPr>
            <a:r>
              <a:rPr lang="et-EE" dirty="0" err="1" smtClean="0"/>
              <a:t>How</a:t>
            </a:r>
            <a:r>
              <a:rPr lang="et-EE" dirty="0" smtClean="0"/>
              <a:t> </a:t>
            </a:r>
            <a:r>
              <a:rPr lang="et-EE" dirty="0"/>
              <a:t>are </a:t>
            </a:r>
            <a:r>
              <a:rPr lang="et-EE" dirty="0" err="1"/>
              <a:t>hyperparameters</a:t>
            </a:r>
            <a:r>
              <a:rPr lang="et-EE" dirty="0"/>
              <a:t> </a:t>
            </a:r>
            <a:r>
              <a:rPr lang="et-EE" dirty="0" err="1"/>
              <a:t>chosen</a:t>
            </a:r>
            <a:r>
              <a:rPr lang="et-EE" dirty="0"/>
              <a:t>, </a:t>
            </a:r>
            <a:r>
              <a:rPr lang="et-EE" dirty="0" err="1"/>
              <a:t>does</a:t>
            </a:r>
            <a:r>
              <a:rPr lang="et-EE" dirty="0"/>
              <a:t> </a:t>
            </a:r>
            <a:r>
              <a:rPr lang="et-EE" dirty="0" err="1"/>
              <a:t>any</a:t>
            </a:r>
            <a:r>
              <a:rPr lang="et-EE" dirty="0"/>
              <a:t> </a:t>
            </a:r>
            <a:r>
              <a:rPr lang="et-EE" dirty="0" err="1"/>
              <a:t>experiments</a:t>
            </a:r>
            <a:r>
              <a:rPr lang="et-EE" dirty="0"/>
              <a:t> </a:t>
            </a:r>
            <a:r>
              <a:rPr lang="et-EE" dirty="0" err="1"/>
              <a:t>performed</a:t>
            </a:r>
            <a:r>
              <a:rPr lang="et-EE" dirty="0"/>
              <a:t> prior, and </a:t>
            </a:r>
            <a:r>
              <a:rPr lang="et-EE" dirty="0" err="1"/>
              <a:t>did</a:t>
            </a:r>
            <a:r>
              <a:rPr lang="et-EE" dirty="0"/>
              <a:t> </a:t>
            </a:r>
            <a:r>
              <a:rPr lang="et-EE" dirty="0" err="1"/>
              <a:t>any</a:t>
            </a:r>
            <a:r>
              <a:rPr lang="et-EE" dirty="0"/>
              <a:t> </a:t>
            </a:r>
            <a:r>
              <a:rPr lang="et-EE" dirty="0" err="1"/>
              <a:t>change</a:t>
            </a:r>
            <a:r>
              <a:rPr lang="et-EE" dirty="0"/>
              <a:t> in </a:t>
            </a:r>
            <a:r>
              <a:rPr lang="et-EE" dirty="0" err="1"/>
              <a:t>the</a:t>
            </a:r>
            <a:r>
              <a:rPr lang="et-EE" dirty="0"/>
              <a:t> </a:t>
            </a:r>
            <a:r>
              <a:rPr lang="et-EE" dirty="0" err="1"/>
              <a:t>performance</a:t>
            </a:r>
            <a:r>
              <a:rPr lang="et-EE" dirty="0"/>
              <a:t> of </a:t>
            </a:r>
            <a:r>
              <a:rPr lang="et-EE" dirty="0" err="1"/>
              <a:t>the</a:t>
            </a:r>
            <a:r>
              <a:rPr lang="et-EE" dirty="0"/>
              <a:t> </a:t>
            </a:r>
            <a:r>
              <a:rPr lang="et-EE" dirty="0" err="1"/>
              <a:t>accuracy</a:t>
            </a:r>
            <a:r>
              <a:rPr lang="et-EE" dirty="0"/>
              <a:t> in all </a:t>
            </a:r>
            <a:r>
              <a:rPr lang="et-EE" dirty="0" err="1"/>
              <a:t>the</a:t>
            </a:r>
            <a:r>
              <a:rPr lang="et-EE" dirty="0"/>
              <a:t> </a:t>
            </a:r>
            <a:r>
              <a:rPr lang="et-EE" dirty="0" err="1"/>
              <a:t>experiments</a:t>
            </a:r>
            <a:r>
              <a:rPr lang="et-EE" dirty="0" smtClean="0"/>
              <a:t>?</a:t>
            </a:r>
            <a:endParaRPr lang="en-US" dirty="0" smtClean="0"/>
          </a:p>
          <a:p>
            <a:pPr marL="342900" indent="-342900">
              <a:buAutoNum type="arabicParenR"/>
            </a:pPr>
            <a:endParaRPr lang="en-US" dirty="0" smtClean="0"/>
          </a:p>
          <a:p>
            <a:r>
              <a:rPr lang="en-US" dirty="0"/>
              <a:t> </a:t>
            </a:r>
            <a:r>
              <a:rPr lang="en-US" dirty="0" smtClean="0"/>
              <a:t>          </a:t>
            </a:r>
            <a:r>
              <a:rPr lang="et-EE" dirty="0" smtClean="0">
                <a:solidFill>
                  <a:schemeClr val="bg2">
                    <a:lumMod val="60000"/>
                    <a:lumOff val="40000"/>
                  </a:schemeClr>
                </a:solidFill>
              </a:rPr>
              <a:t>-</a:t>
            </a:r>
            <a:r>
              <a:rPr lang="et-EE" dirty="0" err="1">
                <a:solidFill>
                  <a:schemeClr val="bg2">
                    <a:lumMod val="60000"/>
                    <a:lumOff val="40000"/>
                  </a:schemeClr>
                </a:solidFill>
              </a:rPr>
              <a:t>By</a:t>
            </a:r>
            <a:r>
              <a:rPr lang="et-EE" dirty="0">
                <a:solidFill>
                  <a:schemeClr val="bg2">
                    <a:lumMod val="60000"/>
                    <a:lumOff val="40000"/>
                  </a:schemeClr>
                </a:solidFill>
              </a:rPr>
              <a:t> </a:t>
            </a:r>
            <a:r>
              <a:rPr lang="et-EE" dirty="0" err="1">
                <a:solidFill>
                  <a:schemeClr val="bg2">
                    <a:lumMod val="60000"/>
                    <a:lumOff val="40000"/>
                  </a:schemeClr>
                </a:solidFill>
              </a:rPr>
              <a:t>trail</a:t>
            </a:r>
            <a:r>
              <a:rPr lang="et-EE" dirty="0">
                <a:solidFill>
                  <a:schemeClr val="bg2">
                    <a:lumMod val="60000"/>
                    <a:lumOff val="40000"/>
                  </a:schemeClr>
                </a:solidFill>
              </a:rPr>
              <a:t> and </a:t>
            </a:r>
            <a:r>
              <a:rPr lang="et-EE" dirty="0" err="1">
                <a:solidFill>
                  <a:schemeClr val="bg2">
                    <a:lumMod val="60000"/>
                    <a:lumOff val="40000"/>
                  </a:schemeClr>
                </a:solidFill>
              </a:rPr>
              <a:t>error</a:t>
            </a:r>
            <a:r>
              <a:rPr lang="et-EE" dirty="0" smtClean="0">
                <a:solidFill>
                  <a:schemeClr val="bg2">
                    <a:lumMod val="60000"/>
                    <a:lumOff val="40000"/>
                  </a:schemeClr>
                </a:solidFill>
              </a:rPr>
              <a:t>.</a:t>
            </a:r>
            <a:endParaRPr lang="en-US" dirty="0" smtClean="0">
              <a:solidFill>
                <a:schemeClr val="bg2">
                  <a:lumMod val="60000"/>
                  <a:lumOff val="40000"/>
                </a:schemeClr>
              </a:solidFill>
            </a:endParaRPr>
          </a:p>
          <a:p>
            <a:endParaRPr lang="en-US" dirty="0" smtClean="0"/>
          </a:p>
          <a:p>
            <a:r>
              <a:rPr lang="et-EE" dirty="0" smtClean="0"/>
              <a:t>2</a:t>
            </a:r>
            <a:r>
              <a:rPr lang="et-EE" dirty="0"/>
              <a:t>) </a:t>
            </a:r>
            <a:r>
              <a:rPr lang="et-EE" dirty="0" err="1"/>
              <a:t>What</a:t>
            </a:r>
            <a:r>
              <a:rPr lang="et-EE" dirty="0"/>
              <a:t> </a:t>
            </a:r>
            <a:r>
              <a:rPr lang="et-EE" dirty="0" err="1"/>
              <a:t>is</a:t>
            </a:r>
            <a:r>
              <a:rPr lang="et-EE" dirty="0"/>
              <a:t> </a:t>
            </a:r>
            <a:r>
              <a:rPr lang="et-EE" dirty="0" err="1"/>
              <a:t>the</a:t>
            </a:r>
            <a:r>
              <a:rPr lang="et-EE" dirty="0"/>
              <a:t> </a:t>
            </a:r>
            <a:r>
              <a:rPr lang="et-EE" dirty="0" err="1"/>
              <a:t>Computational</a:t>
            </a:r>
            <a:r>
              <a:rPr lang="et-EE" dirty="0"/>
              <a:t> </a:t>
            </a:r>
            <a:r>
              <a:rPr lang="et-EE" dirty="0" err="1"/>
              <a:t>complexity</a:t>
            </a:r>
            <a:r>
              <a:rPr lang="et-EE" dirty="0"/>
              <a:t> of </a:t>
            </a:r>
            <a:r>
              <a:rPr lang="et-EE" dirty="0" err="1"/>
              <a:t>the</a:t>
            </a:r>
            <a:r>
              <a:rPr lang="et-EE" dirty="0"/>
              <a:t> </a:t>
            </a:r>
            <a:r>
              <a:rPr lang="et-EE" dirty="0" err="1"/>
              <a:t>algorithms</a:t>
            </a:r>
            <a:r>
              <a:rPr lang="et-EE" dirty="0" smtClean="0"/>
              <a:t>?</a:t>
            </a:r>
            <a:endParaRPr lang="en-US" dirty="0" smtClean="0"/>
          </a:p>
          <a:p>
            <a:pPr marL="342900" indent="-342900">
              <a:buAutoNum type="arabicParenR"/>
            </a:pPr>
            <a:endParaRPr lang="en-US" dirty="0"/>
          </a:p>
          <a:p>
            <a:r>
              <a:rPr lang="en-US" dirty="0" smtClean="0">
                <a:solidFill>
                  <a:schemeClr val="bg2">
                    <a:lumMod val="60000"/>
                    <a:lumOff val="40000"/>
                  </a:schemeClr>
                </a:solidFill>
              </a:rPr>
              <a:t>            </a:t>
            </a:r>
            <a:r>
              <a:rPr lang="et-EE" dirty="0" smtClean="0">
                <a:solidFill>
                  <a:schemeClr val="bg2">
                    <a:lumMod val="60000"/>
                    <a:lumOff val="40000"/>
                  </a:schemeClr>
                </a:solidFill>
              </a:rPr>
              <a:t>O(n)</a:t>
            </a:r>
            <a:endParaRPr lang="en-US" dirty="0" smtClean="0">
              <a:solidFill>
                <a:schemeClr val="bg2">
                  <a:lumMod val="60000"/>
                  <a:lumOff val="40000"/>
                </a:schemeClr>
              </a:solidFill>
            </a:endParaRPr>
          </a:p>
          <a:p>
            <a:endParaRPr lang="en-US" dirty="0" smtClean="0"/>
          </a:p>
          <a:p>
            <a:r>
              <a:rPr lang="et-EE" dirty="0" smtClean="0"/>
              <a:t>3</a:t>
            </a:r>
            <a:r>
              <a:rPr lang="et-EE" dirty="0"/>
              <a:t>) </a:t>
            </a:r>
            <a:r>
              <a:rPr lang="et-EE" dirty="0" err="1"/>
              <a:t>How</a:t>
            </a:r>
            <a:r>
              <a:rPr lang="et-EE" dirty="0"/>
              <a:t> </a:t>
            </a:r>
            <a:r>
              <a:rPr lang="et-EE" dirty="0" err="1"/>
              <a:t>about</a:t>
            </a:r>
            <a:r>
              <a:rPr lang="et-EE" dirty="0"/>
              <a:t> </a:t>
            </a:r>
            <a:r>
              <a:rPr lang="et-EE" dirty="0" err="1"/>
              <a:t>software</a:t>
            </a:r>
            <a:r>
              <a:rPr lang="et-EE" dirty="0"/>
              <a:t> </a:t>
            </a:r>
            <a:r>
              <a:rPr lang="et-EE" dirty="0" err="1"/>
              <a:t>services</a:t>
            </a:r>
            <a:r>
              <a:rPr lang="et-EE" dirty="0"/>
              <a:t> and </a:t>
            </a:r>
            <a:r>
              <a:rPr lang="et-EE" dirty="0" err="1"/>
              <a:t>hardware</a:t>
            </a:r>
            <a:r>
              <a:rPr lang="et-EE" dirty="0"/>
              <a:t> </a:t>
            </a:r>
            <a:r>
              <a:rPr lang="et-EE" dirty="0" err="1"/>
              <a:t>configuration</a:t>
            </a:r>
            <a:r>
              <a:rPr lang="et-EE" dirty="0"/>
              <a:t> </a:t>
            </a:r>
            <a:r>
              <a:rPr lang="et-EE" dirty="0" err="1"/>
              <a:t>used</a:t>
            </a:r>
            <a:r>
              <a:rPr lang="et-EE" dirty="0"/>
              <a:t> in </a:t>
            </a:r>
            <a:r>
              <a:rPr lang="et-EE" dirty="0" err="1"/>
              <a:t>the</a:t>
            </a:r>
            <a:r>
              <a:rPr lang="et-EE" dirty="0"/>
              <a:t> </a:t>
            </a:r>
            <a:r>
              <a:rPr lang="et-EE" dirty="0" err="1"/>
              <a:t>experiments</a:t>
            </a:r>
            <a:r>
              <a:rPr lang="et-EE" dirty="0" smtClean="0"/>
              <a:t>?</a:t>
            </a:r>
            <a:endParaRPr lang="en-US" dirty="0" smtClean="0"/>
          </a:p>
          <a:p>
            <a:pPr marL="342900" indent="-342900">
              <a:buAutoNum type="arabicParenR"/>
            </a:pPr>
            <a:endParaRPr lang="en-US" dirty="0"/>
          </a:p>
          <a:p>
            <a:r>
              <a:rPr lang="en-US" dirty="0" smtClean="0">
                <a:solidFill>
                  <a:schemeClr val="bg2">
                    <a:lumMod val="60000"/>
                    <a:lumOff val="40000"/>
                  </a:schemeClr>
                </a:solidFill>
              </a:rPr>
              <a:t>          </a:t>
            </a:r>
            <a:r>
              <a:rPr lang="et-EE" dirty="0" smtClean="0">
                <a:solidFill>
                  <a:schemeClr val="bg2">
                    <a:lumMod val="60000"/>
                    <a:lumOff val="40000"/>
                  </a:schemeClr>
                </a:solidFill>
              </a:rPr>
              <a:t>-</a:t>
            </a:r>
            <a:r>
              <a:rPr lang="et-EE" dirty="0">
                <a:solidFill>
                  <a:schemeClr val="bg2">
                    <a:lumMod val="60000"/>
                    <a:lumOff val="40000"/>
                  </a:schemeClr>
                </a:solidFill>
              </a:rPr>
              <a:t>Google </a:t>
            </a:r>
            <a:r>
              <a:rPr lang="et-EE" dirty="0" err="1">
                <a:solidFill>
                  <a:schemeClr val="bg2">
                    <a:lumMod val="60000"/>
                    <a:lumOff val="40000"/>
                  </a:schemeClr>
                </a:solidFill>
              </a:rPr>
              <a:t>colab</a:t>
            </a:r>
            <a:r>
              <a:rPr lang="et-EE" dirty="0">
                <a:solidFill>
                  <a:schemeClr val="bg2">
                    <a:lumMod val="60000"/>
                    <a:lumOff val="40000"/>
                  </a:schemeClr>
                </a:solidFill>
              </a:rPr>
              <a:t>, </a:t>
            </a:r>
            <a:r>
              <a:rPr lang="et-EE" dirty="0" err="1" smtClean="0">
                <a:solidFill>
                  <a:schemeClr val="bg2">
                    <a:lumMod val="60000"/>
                    <a:lumOff val="40000"/>
                  </a:schemeClr>
                </a:solidFill>
              </a:rPr>
              <a:t>pro</a:t>
            </a:r>
            <a:endParaRPr lang="en-US" dirty="0" smtClean="0">
              <a:solidFill>
                <a:schemeClr val="bg2">
                  <a:lumMod val="60000"/>
                  <a:lumOff val="40000"/>
                </a:schemeClr>
              </a:solidFill>
            </a:endParaRPr>
          </a:p>
          <a:p>
            <a:r>
              <a:rPr lang="en-US" dirty="0" smtClean="0">
                <a:solidFill>
                  <a:schemeClr val="bg2">
                    <a:lumMod val="60000"/>
                    <a:lumOff val="40000"/>
                  </a:schemeClr>
                </a:solidFill>
              </a:rPr>
              <a:t>          </a:t>
            </a:r>
            <a:r>
              <a:rPr lang="et-EE" dirty="0" smtClean="0">
                <a:solidFill>
                  <a:schemeClr val="bg2">
                    <a:lumMod val="60000"/>
                    <a:lumOff val="40000"/>
                  </a:schemeClr>
                </a:solidFill>
              </a:rPr>
              <a:t>-</a:t>
            </a:r>
            <a:r>
              <a:rPr lang="et-EE" dirty="0" err="1">
                <a:solidFill>
                  <a:schemeClr val="bg2">
                    <a:lumMod val="60000"/>
                    <a:lumOff val="40000"/>
                  </a:schemeClr>
                </a:solidFill>
              </a:rPr>
              <a:t>Hardware</a:t>
            </a:r>
            <a:r>
              <a:rPr lang="et-EE" dirty="0">
                <a:solidFill>
                  <a:schemeClr val="bg2">
                    <a:lumMod val="60000"/>
                    <a:lumOff val="40000"/>
                  </a:schemeClr>
                </a:solidFill>
              </a:rPr>
              <a:t>: GPU, </a:t>
            </a:r>
            <a:r>
              <a:rPr lang="et-EE" dirty="0" err="1" smtClean="0">
                <a:solidFill>
                  <a:schemeClr val="bg2">
                    <a:lumMod val="60000"/>
                    <a:lumOff val="40000"/>
                  </a:schemeClr>
                </a:solidFill>
              </a:rPr>
              <a:t>High</a:t>
            </a:r>
            <a:r>
              <a:rPr lang="et-EE" dirty="0" smtClean="0">
                <a:solidFill>
                  <a:schemeClr val="bg2">
                    <a:lumMod val="60000"/>
                    <a:lumOff val="40000"/>
                  </a:schemeClr>
                </a:solidFill>
              </a:rPr>
              <a:t>-RAM</a:t>
            </a:r>
            <a:endParaRPr lang="en-US" dirty="0" smtClean="0">
              <a:solidFill>
                <a:schemeClr val="bg2">
                  <a:lumMod val="60000"/>
                  <a:lumOff val="40000"/>
                </a:schemeClr>
              </a:solidFill>
            </a:endParaRPr>
          </a:p>
          <a:p>
            <a:pPr marL="342900" indent="-342900">
              <a:buAutoNum type="arabicParenR"/>
            </a:pPr>
            <a:endParaRPr lang="en-US" dirty="0"/>
          </a:p>
          <a:p>
            <a:r>
              <a:rPr lang="et-EE" dirty="0" smtClean="0"/>
              <a:t>4</a:t>
            </a:r>
            <a:r>
              <a:rPr lang="et-EE" dirty="0"/>
              <a:t>) </a:t>
            </a:r>
            <a:r>
              <a:rPr lang="et-EE" dirty="0" err="1"/>
              <a:t>What</a:t>
            </a:r>
            <a:r>
              <a:rPr lang="et-EE" dirty="0"/>
              <a:t> </a:t>
            </a:r>
            <a:r>
              <a:rPr lang="et-EE" dirty="0" err="1"/>
              <a:t>is</a:t>
            </a:r>
            <a:r>
              <a:rPr lang="et-EE" dirty="0"/>
              <a:t> </a:t>
            </a:r>
            <a:r>
              <a:rPr lang="et-EE" dirty="0" err="1"/>
              <a:t>the</a:t>
            </a:r>
            <a:r>
              <a:rPr lang="et-EE" dirty="0"/>
              <a:t> </a:t>
            </a:r>
            <a:r>
              <a:rPr lang="et-EE" dirty="0" err="1"/>
              <a:t>broader</a:t>
            </a:r>
            <a:r>
              <a:rPr lang="et-EE" dirty="0"/>
              <a:t> </a:t>
            </a:r>
            <a:r>
              <a:rPr lang="et-EE" dirty="0" err="1"/>
              <a:t>conclusion</a:t>
            </a:r>
            <a:r>
              <a:rPr lang="et-EE" dirty="0"/>
              <a:t> </a:t>
            </a:r>
            <a:r>
              <a:rPr lang="et-EE" dirty="0" err="1"/>
              <a:t>by</a:t>
            </a:r>
            <a:r>
              <a:rPr lang="et-EE" dirty="0"/>
              <a:t> </a:t>
            </a:r>
            <a:r>
              <a:rPr lang="et-EE" dirty="0" err="1"/>
              <a:t>comparing</a:t>
            </a:r>
            <a:r>
              <a:rPr lang="et-EE" dirty="0"/>
              <a:t> all </a:t>
            </a:r>
            <a:r>
              <a:rPr lang="et-EE" dirty="0" err="1"/>
              <a:t>the</a:t>
            </a:r>
            <a:r>
              <a:rPr lang="et-EE" dirty="0"/>
              <a:t> </a:t>
            </a:r>
            <a:r>
              <a:rPr lang="et-EE" dirty="0" err="1"/>
              <a:t>algorithms</a:t>
            </a:r>
            <a:r>
              <a:rPr lang="et-EE" dirty="0"/>
              <a:t> </a:t>
            </a:r>
            <a:r>
              <a:rPr lang="et-EE" dirty="0" err="1"/>
              <a:t>with</a:t>
            </a:r>
            <a:r>
              <a:rPr lang="et-EE" dirty="0"/>
              <a:t> a number of </a:t>
            </a:r>
            <a:r>
              <a:rPr lang="et-EE" dirty="0" err="1"/>
              <a:t>epochs</a:t>
            </a:r>
            <a:r>
              <a:rPr lang="et-EE" dirty="0"/>
              <a:t> </a:t>
            </a:r>
            <a:r>
              <a:rPr lang="et-EE" dirty="0" err="1"/>
              <a:t>considered</a:t>
            </a:r>
            <a:r>
              <a:rPr lang="et-EE" dirty="0" smtClean="0"/>
              <a:t>?</a:t>
            </a:r>
            <a:endParaRPr lang="en-US" dirty="0" smtClean="0"/>
          </a:p>
          <a:p>
            <a:pPr marL="342900" indent="-342900">
              <a:buAutoNum type="arabicParenR"/>
            </a:pPr>
            <a:endParaRPr lang="en-US" dirty="0"/>
          </a:p>
          <a:p>
            <a:r>
              <a:rPr lang="en-US" dirty="0" smtClean="0"/>
              <a:t>        </a:t>
            </a:r>
            <a:r>
              <a:rPr lang="et-EE" dirty="0" smtClean="0"/>
              <a:t>-</a:t>
            </a:r>
            <a:r>
              <a:rPr lang="en-US" dirty="0">
                <a:solidFill>
                  <a:schemeClr val="bg2">
                    <a:lumMod val="60000"/>
                    <a:lumOff val="40000"/>
                  </a:schemeClr>
                </a:solidFill>
              </a:rPr>
              <a:t>For </a:t>
            </a:r>
            <a:r>
              <a:rPr lang="en-US" dirty="0" err="1">
                <a:solidFill>
                  <a:schemeClr val="bg2">
                    <a:lumMod val="60000"/>
                    <a:lumOff val="40000"/>
                  </a:schemeClr>
                </a:solidFill>
              </a:rPr>
              <a:t>lensless</a:t>
            </a:r>
            <a:r>
              <a:rPr lang="en-US" dirty="0">
                <a:solidFill>
                  <a:schemeClr val="bg2">
                    <a:lumMod val="60000"/>
                    <a:lumOff val="40000"/>
                  </a:schemeClr>
                </a:solidFill>
              </a:rPr>
              <a:t>, when epochs are increased, accuracy also increases to a certain limit. But for reconstructive, when epochs are increased, accuracy decreases.</a:t>
            </a:r>
            <a:endParaRPr lang="et-EE" dirty="0">
              <a:solidFill>
                <a:schemeClr val="bg2">
                  <a:lumMod val="60000"/>
                  <a:lumOff val="40000"/>
                </a:schemeClr>
              </a:solidFill>
            </a:endParaRPr>
          </a:p>
        </p:txBody>
      </p:sp>
      <p:sp>
        <p:nvSpPr>
          <p:cNvPr id="6" name="Google Shape;412;p58"/>
          <p:cNvSpPr txBox="1"/>
          <p:nvPr/>
        </p:nvSpPr>
        <p:spPr>
          <a:xfrm>
            <a:off x="4337538" y="625435"/>
            <a:ext cx="3526302" cy="553968"/>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i="0" u="none" strike="noStrike" cap="none" dirty="0" smtClean="0">
                <a:solidFill>
                  <a:schemeClr val="dk1"/>
                </a:solidFill>
                <a:latin typeface="Arial"/>
                <a:ea typeface="Arial"/>
                <a:cs typeface="Arial"/>
                <a:sym typeface="Arial"/>
              </a:rPr>
              <a:t>Reviewer’s questions</a:t>
            </a:r>
            <a:endParaRPr sz="14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6"/>
          <p:cNvSpPr txBox="1">
            <a:spLocks noGrp="1"/>
          </p:cNvSpPr>
          <p:nvPr>
            <p:ph type="body" idx="1"/>
          </p:nvPr>
        </p:nvSpPr>
        <p:spPr>
          <a:xfrm>
            <a:off x="304154" y="1371600"/>
            <a:ext cx="3276000" cy="2743200"/>
          </a:xfrm>
          <a:prstGeom prst="rect">
            <a:avLst/>
          </a:prstGeom>
          <a:noFill/>
          <a:ln>
            <a:noFill/>
          </a:ln>
        </p:spPr>
        <p:txBody>
          <a:bodyPr spcFirstLastPara="1" wrap="square" lIns="91425" tIns="45700" rIns="91425" bIns="45700" anchor="t" anchorCtr="0">
            <a:noAutofit/>
          </a:bodyPr>
          <a:lstStyle/>
          <a:p>
            <a:pPr marL="457200" lvl="0" indent="-279400" algn="l" rtl="0">
              <a:lnSpc>
                <a:spcPct val="90000"/>
              </a:lnSpc>
              <a:spcBef>
                <a:spcPts val="0"/>
              </a:spcBef>
              <a:spcAft>
                <a:spcPts val="0"/>
              </a:spcAft>
              <a:buClr>
                <a:schemeClr val="dk1"/>
              </a:buClr>
              <a:buSzPts val="2800"/>
              <a:buFont typeface="Arial"/>
              <a:buNone/>
            </a:pPr>
            <a:r>
              <a:rPr lang="en-US" dirty="0" smtClean="0"/>
              <a:t>Questions ?</a:t>
            </a:r>
            <a:endParaRPr dirty="0"/>
          </a:p>
        </p:txBody>
      </p:sp>
      <p:sp>
        <p:nvSpPr>
          <p:cNvPr id="708" name="Google Shape;708;p16"/>
          <p:cNvSpPr txBox="1">
            <a:spLocks noGrp="1"/>
          </p:cNvSpPr>
          <p:nvPr>
            <p:ph type="sldNum" idx="12"/>
          </p:nvPr>
        </p:nvSpPr>
        <p:spPr>
          <a:xfrm>
            <a:off x="10210800" y="6279423"/>
            <a:ext cx="1371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4</a:t>
            </a:fld>
            <a:endParaRPr/>
          </a:p>
        </p:txBody>
      </p:sp>
      <p:pic>
        <p:nvPicPr>
          <p:cNvPr id="157" name="Google Shape;157;p3"/>
          <p:cNvPicPr preferRelativeResize="0"/>
          <p:nvPr/>
        </p:nvPicPr>
        <p:blipFill rotWithShape="1">
          <a:blip r:embed="rId3">
            <a:alphaModFix/>
          </a:blip>
          <a:srcRect/>
          <a:stretch/>
        </p:blipFill>
        <p:spPr>
          <a:xfrm>
            <a:off x="2646744" y="1279966"/>
            <a:ext cx="6857518" cy="4571679"/>
          </a:xfrm>
          <a:prstGeom prst="rect">
            <a:avLst/>
          </a:prstGeom>
          <a:noFill/>
          <a:ln>
            <a:noFill/>
          </a:ln>
        </p:spPr>
      </p:pic>
      <p:sp>
        <p:nvSpPr>
          <p:cNvPr id="2" name="Rectangle 1"/>
          <p:cNvSpPr/>
          <p:nvPr/>
        </p:nvSpPr>
        <p:spPr>
          <a:xfrm>
            <a:off x="70338" y="6529107"/>
            <a:ext cx="7891976" cy="230832"/>
          </a:xfrm>
          <a:prstGeom prst="rect">
            <a:avLst/>
          </a:prstGeom>
        </p:spPr>
        <p:txBody>
          <a:bodyPr wrap="square">
            <a:spAutoFit/>
          </a:bodyPr>
          <a:lstStyle/>
          <a:p>
            <a:pPr lvl="0"/>
            <a:r>
              <a:rPr lang="en-US" sz="900" dirty="0"/>
              <a:t>https://mammothmemory.net/physics/lenses/convex-lenses/convex-lens-uses-camera.html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91"/>
        <p:cNvGrpSpPr/>
        <p:nvPr/>
      </p:nvGrpSpPr>
      <p:grpSpPr>
        <a:xfrm>
          <a:off x="0" y="0"/>
          <a:ext cx="0" cy="0"/>
          <a:chOff x="0" y="0"/>
          <a:chExt cx="0" cy="0"/>
        </a:xfrm>
      </p:grpSpPr>
      <p:sp>
        <p:nvSpPr>
          <p:cNvPr id="192" name="Google Shape;192;p5"/>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5</a:t>
            </a:fld>
            <a:endParaRPr/>
          </a:p>
        </p:txBody>
      </p:sp>
      <p:pic>
        <p:nvPicPr>
          <p:cNvPr id="193" name="Google Shape;193;p5"/>
          <p:cNvPicPr preferRelativeResize="0"/>
          <p:nvPr/>
        </p:nvPicPr>
        <p:blipFill rotWithShape="1">
          <a:blip r:embed="rId3">
            <a:alphaModFix/>
          </a:blip>
          <a:srcRect/>
          <a:stretch/>
        </p:blipFill>
        <p:spPr>
          <a:xfrm>
            <a:off x="3140597" y="1609201"/>
            <a:ext cx="5239474" cy="3492983"/>
          </a:xfrm>
          <a:prstGeom prst="rect">
            <a:avLst/>
          </a:prstGeom>
          <a:noFill/>
          <a:ln>
            <a:noFill/>
          </a:ln>
        </p:spPr>
      </p:pic>
      <p:sp>
        <p:nvSpPr>
          <p:cNvPr id="194" name="Google Shape;194;p5"/>
          <p:cNvSpPr txBox="1"/>
          <p:nvPr/>
        </p:nvSpPr>
        <p:spPr>
          <a:xfrm>
            <a:off x="4152925" y="534625"/>
            <a:ext cx="37050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a:solidFill>
                  <a:schemeClr val="dk1"/>
                </a:solidFill>
              </a:rPr>
              <a:t>Image formation basics</a:t>
            </a:r>
            <a:endParaRPr sz="1400" b="1" i="0" u="none" strike="noStrike" cap="none">
              <a:solidFill>
                <a:srgbClr val="000000"/>
              </a:solidFill>
            </a:endParaRPr>
          </a:p>
        </p:txBody>
      </p:sp>
      <p:sp>
        <p:nvSpPr>
          <p:cNvPr id="2" name="Rectangle 1"/>
          <p:cNvSpPr/>
          <p:nvPr/>
        </p:nvSpPr>
        <p:spPr>
          <a:xfrm>
            <a:off x="32826" y="6529107"/>
            <a:ext cx="7948246" cy="230832"/>
          </a:xfrm>
          <a:prstGeom prst="rect">
            <a:avLst/>
          </a:prstGeom>
        </p:spPr>
        <p:txBody>
          <a:bodyPr wrap="square">
            <a:spAutoFit/>
          </a:bodyPr>
          <a:lstStyle/>
          <a:p>
            <a:pPr lvl="0"/>
            <a:r>
              <a:rPr lang="en-US" sz="900" dirty="0"/>
              <a:t>https://mammothmemory.net/physics/lenses/convex-lenses/convex-lens-uses-camera.html</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40"/>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6</a:t>
            </a:fld>
            <a:endParaRPr/>
          </a:p>
        </p:txBody>
      </p:sp>
      <p:pic>
        <p:nvPicPr>
          <p:cNvPr id="200" name="Google Shape;200;p40"/>
          <p:cNvPicPr preferRelativeResize="0"/>
          <p:nvPr/>
        </p:nvPicPr>
        <p:blipFill rotWithShape="1">
          <a:blip r:embed="rId3">
            <a:alphaModFix/>
          </a:blip>
          <a:srcRect/>
          <a:stretch/>
        </p:blipFill>
        <p:spPr>
          <a:xfrm>
            <a:off x="3275635" y="1512746"/>
            <a:ext cx="5127584" cy="3418390"/>
          </a:xfrm>
          <a:prstGeom prst="rect">
            <a:avLst/>
          </a:prstGeom>
          <a:noFill/>
          <a:ln>
            <a:noFill/>
          </a:ln>
        </p:spPr>
      </p:pic>
      <p:sp>
        <p:nvSpPr>
          <p:cNvPr id="201" name="Google Shape;201;p40"/>
          <p:cNvSpPr/>
          <p:nvPr/>
        </p:nvSpPr>
        <p:spPr>
          <a:xfrm>
            <a:off x="74078" y="6529127"/>
            <a:ext cx="819487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0" i="0" u="none" strike="noStrike" cap="none" dirty="0">
                <a:solidFill>
                  <a:srgbClr val="000000"/>
                </a:solidFill>
                <a:sym typeface="Arial"/>
              </a:rPr>
              <a:t>https://mammothmemory.net/physics/lenses/convex-lenses/convex-lens-uses-camera.html</a:t>
            </a:r>
            <a:endParaRPr sz="900" dirty="0"/>
          </a:p>
        </p:txBody>
      </p:sp>
      <p:sp>
        <p:nvSpPr>
          <p:cNvPr id="202" name="Google Shape;202;p40"/>
          <p:cNvSpPr txBox="1"/>
          <p:nvPr/>
        </p:nvSpPr>
        <p:spPr>
          <a:xfrm>
            <a:off x="4266600" y="414775"/>
            <a:ext cx="36588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a:solidFill>
                  <a:schemeClr val="dk1"/>
                </a:solidFill>
              </a:rPr>
              <a:t>Camera fundamentals</a:t>
            </a:r>
            <a:endParaRPr sz="1400" b="1" i="0" u="none" strike="noStrike" cap="none">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sp>
        <p:nvSpPr>
          <p:cNvPr id="207" name="Google Shape;207;p41"/>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a:t>7</a:t>
            </a:fld>
            <a:endParaRPr/>
          </a:p>
        </p:txBody>
      </p:sp>
      <p:pic>
        <p:nvPicPr>
          <p:cNvPr id="208" name="Google Shape;208;p41"/>
          <p:cNvPicPr preferRelativeResize="0"/>
          <p:nvPr/>
        </p:nvPicPr>
        <p:blipFill rotWithShape="1">
          <a:blip r:embed="rId3">
            <a:alphaModFix/>
          </a:blip>
          <a:srcRect/>
          <a:stretch/>
        </p:blipFill>
        <p:spPr>
          <a:xfrm>
            <a:off x="3124104" y="2218744"/>
            <a:ext cx="6002770" cy="2021675"/>
          </a:xfrm>
          <a:prstGeom prst="rect">
            <a:avLst/>
          </a:prstGeom>
          <a:noFill/>
          <a:ln>
            <a:noFill/>
          </a:ln>
        </p:spPr>
      </p:pic>
      <p:sp>
        <p:nvSpPr>
          <p:cNvPr id="209" name="Google Shape;209;p41"/>
          <p:cNvSpPr txBox="1"/>
          <p:nvPr/>
        </p:nvSpPr>
        <p:spPr>
          <a:xfrm>
            <a:off x="4303500" y="571525"/>
            <a:ext cx="3585000" cy="554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1">
                <a:solidFill>
                  <a:schemeClr val="dk1"/>
                </a:solidFill>
              </a:rPr>
              <a:t>Need of miniaturization</a:t>
            </a:r>
            <a:endParaRPr sz="1400" b="1" i="0" u="none" strike="noStrike" cap="none">
              <a:solidFill>
                <a:srgbClr val="000000"/>
              </a:solidFill>
            </a:endParaRPr>
          </a:p>
        </p:txBody>
      </p:sp>
      <p:sp>
        <p:nvSpPr>
          <p:cNvPr id="2" name="Rectangle 1"/>
          <p:cNvSpPr/>
          <p:nvPr/>
        </p:nvSpPr>
        <p:spPr>
          <a:xfrm>
            <a:off x="0" y="6529107"/>
            <a:ext cx="11347938" cy="230832"/>
          </a:xfrm>
          <a:prstGeom prst="rect">
            <a:avLst/>
          </a:prstGeom>
        </p:spPr>
        <p:txBody>
          <a:bodyPr wrap="square">
            <a:spAutoFit/>
          </a:bodyPr>
          <a:lstStyle/>
          <a:p>
            <a:r>
              <a:rPr lang="et-EE" sz="900" dirty="0"/>
              <a:t>https://www.outlookindia.com/website/story/india-news-iit-madras-and-rice-university-researchers-develop-algorithms-for-lensless-miniature-cameras/382684</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g21fea5a781d_0_464"/>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8</a:t>
            </a:fld>
            <a:endParaRPr/>
          </a:p>
        </p:txBody>
      </p:sp>
      <p:sp>
        <p:nvSpPr>
          <p:cNvPr id="216" name="Google Shape;216;g21fea5a781d_0_464"/>
          <p:cNvSpPr txBox="1"/>
          <p:nvPr/>
        </p:nvSpPr>
        <p:spPr>
          <a:xfrm>
            <a:off x="-182175" y="949425"/>
            <a:ext cx="9586800" cy="6312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900" b="1">
                <a:solidFill>
                  <a:schemeClr val="dk1"/>
                </a:solidFill>
              </a:rPr>
              <a:t>                               Problem of miniaturization of lens</a:t>
            </a:r>
            <a:endParaRPr sz="1900" b="1" i="0" u="none" strike="noStrike" cap="none">
              <a:solidFill>
                <a:srgbClr val="000000"/>
              </a:solidFill>
            </a:endParaRPr>
          </a:p>
        </p:txBody>
      </p:sp>
      <p:sp>
        <p:nvSpPr>
          <p:cNvPr id="217" name="Google Shape;217;g21fea5a781d_0_464"/>
          <p:cNvSpPr txBox="1"/>
          <p:nvPr/>
        </p:nvSpPr>
        <p:spPr>
          <a:xfrm>
            <a:off x="830972" y="2519575"/>
            <a:ext cx="9586800" cy="677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a:p>
          <a:p>
            <a:pPr marL="285750" marR="0" lvl="0" indent="-28575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Arial"/>
                <a:ea typeface="Arial"/>
                <a:cs typeface="Arial"/>
                <a:sym typeface="Arial"/>
              </a:rPr>
              <a:t>Getting light inside miniature </a:t>
            </a:r>
            <a:r>
              <a:rPr lang="en-US" sz="2400"/>
              <a:t>lenses</a:t>
            </a:r>
            <a:r>
              <a:rPr lang="en-US" sz="2400" b="0" i="0" u="none" strike="noStrike" cap="none">
                <a:solidFill>
                  <a:srgbClr val="000000"/>
                </a:solidFill>
                <a:latin typeface="Arial"/>
                <a:ea typeface="Arial"/>
                <a:cs typeface="Arial"/>
                <a:sym typeface="Arial"/>
              </a:rPr>
              <a:t> </a:t>
            </a:r>
            <a:r>
              <a:rPr lang="en-US" sz="2400"/>
              <a:t>is </a:t>
            </a:r>
            <a:r>
              <a:rPr lang="en-US" sz="2400" b="0" i="0" u="none" strike="noStrike" cap="none">
                <a:solidFill>
                  <a:srgbClr val="000000"/>
                </a:solidFill>
                <a:latin typeface="Arial"/>
                <a:ea typeface="Arial"/>
                <a:cs typeface="Arial"/>
                <a:sym typeface="Arial"/>
              </a:rPr>
              <a:t>difficult</a:t>
            </a:r>
            <a:endParaRPr sz="2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22"/>
        <p:cNvGrpSpPr/>
        <p:nvPr/>
      </p:nvGrpSpPr>
      <p:grpSpPr>
        <a:xfrm>
          <a:off x="0" y="0"/>
          <a:ext cx="0" cy="0"/>
          <a:chOff x="0" y="0"/>
          <a:chExt cx="0" cy="0"/>
        </a:xfrm>
      </p:grpSpPr>
      <p:sp>
        <p:nvSpPr>
          <p:cNvPr id="223" name="Google Shape;223;g21fea5a781d_0_471"/>
          <p:cNvSpPr txBox="1">
            <a:spLocks noGrp="1"/>
          </p:cNvSpPr>
          <p:nvPr>
            <p:ph type="sldNum" idx="12"/>
          </p:nvPr>
        </p:nvSpPr>
        <p:spPr>
          <a:xfrm>
            <a:off x="10210800" y="6279423"/>
            <a:ext cx="1371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600"/>
              <a:buFont typeface="Arial"/>
              <a:buNone/>
            </a:pPr>
            <a:fld id="{00000000-1234-1234-1234-123412341234}" type="slidenum">
              <a:rPr lang="en-US"/>
              <a:t>9</a:t>
            </a:fld>
            <a:endParaRPr/>
          </a:p>
        </p:txBody>
      </p:sp>
      <p:sp>
        <p:nvSpPr>
          <p:cNvPr id="224" name="Google Shape;224;g21fea5a781d_0_471"/>
          <p:cNvSpPr txBox="1"/>
          <p:nvPr/>
        </p:nvSpPr>
        <p:spPr>
          <a:xfrm>
            <a:off x="2836500" y="571925"/>
            <a:ext cx="7374300" cy="631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900" b="1" i="0" u="none" strike="noStrike" cap="none">
                <a:solidFill>
                  <a:schemeClr val="dk1"/>
                </a:solidFill>
              </a:rPr>
              <a:t>Lens replace</a:t>
            </a:r>
            <a:r>
              <a:rPr lang="en-US" sz="2900" b="1">
                <a:solidFill>
                  <a:schemeClr val="dk1"/>
                </a:solidFill>
              </a:rPr>
              <a:t> with</a:t>
            </a:r>
            <a:r>
              <a:rPr lang="en-US" sz="2900" b="1" i="0" u="none" strike="noStrike" cap="none">
                <a:solidFill>
                  <a:schemeClr val="dk1"/>
                </a:solidFill>
              </a:rPr>
              <a:t> algorithm</a:t>
            </a:r>
            <a:endParaRPr sz="1900" b="1" i="0" u="none" strike="noStrike" cap="none">
              <a:solidFill>
                <a:srgbClr val="000000"/>
              </a:solidFill>
            </a:endParaRPr>
          </a:p>
        </p:txBody>
      </p:sp>
      <p:pic>
        <p:nvPicPr>
          <p:cNvPr id="225" name="Google Shape;225;g21fea5a781d_0_471"/>
          <p:cNvPicPr preferRelativeResize="0"/>
          <p:nvPr/>
        </p:nvPicPr>
        <p:blipFill rotWithShape="1">
          <a:blip r:embed="rId3">
            <a:alphaModFix/>
          </a:blip>
          <a:srcRect/>
          <a:stretch/>
        </p:blipFill>
        <p:spPr>
          <a:xfrm>
            <a:off x="2035833" y="2459394"/>
            <a:ext cx="8302450" cy="1736050"/>
          </a:xfrm>
          <a:prstGeom prst="rect">
            <a:avLst/>
          </a:prstGeom>
          <a:noFill/>
          <a:ln>
            <a:noFill/>
          </a:ln>
        </p:spPr>
      </p:pic>
      <p:sp>
        <p:nvSpPr>
          <p:cNvPr id="2" name="Rectangle 1"/>
          <p:cNvSpPr/>
          <p:nvPr/>
        </p:nvSpPr>
        <p:spPr>
          <a:xfrm>
            <a:off x="66579" y="6461973"/>
            <a:ext cx="9269679" cy="230832"/>
          </a:xfrm>
          <a:prstGeom prst="rect">
            <a:avLst/>
          </a:prstGeom>
        </p:spPr>
        <p:txBody>
          <a:bodyPr wrap="square">
            <a:spAutoFit/>
          </a:bodyPr>
          <a:lstStyle/>
          <a:p>
            <a:r>
              <a:rPr lang="et-EE" sz="900" dirty="0"/>
              <a:t>https://medium.com/@bezzam/lensless-imaging-with-the-raspberry-pi-and-python-diffusercam-473e47662857</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T_2019 Theme">
  <a:themeElements>
    <a:clrScheme name="UT_2019">
      <a:dk1>
        <a:srgbClr val="2C5696"/>
      </a:dk1>
      <a:lt1>
        <a:srgbClr val="FFFFFF"/>
      </a:lt1>
      <a:dk2>
        <a:srgbClr val="102064"/>
      </a:dk2>
      <a:lt2>
        <a:srgbClr val="FFFFFF"/>
      </a:lt2>
      <a:accent1>
        <a:srgbClr val="00A6E9"/>
      </a:accent1>
      <a:accent2>
        <a:srgbClr val="ED7D31"/>
      </a:accent2>
      <a:accent3>
        <a:srgbClr val="E52143"/>
      </a:accent3>
      <a:accent4>
        <a:srgbClr val="AE78B1"/>
      </a:accent4>
      <a:accent5>
        <a:srgbClr val="87BC1F"/>
      </a:accent5>
      <a:accent6>
        <a:srgbClr val="FAA41A"/>
      </a:accent6>
      <a:hlink>
        <a:srgbClr val="FF6F20"/>
      </a:hlink>
      <a:folHlink>
        <a:srgbClr val="00A6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755</TotalTime>
  <Words>1273</Words>
  <Application>Microsoft Office PowerPoint</Application>
  <PresentationFormat>Widescreen</PresentationFormat>
  <Paragraphs>172</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 Black</vt:lpstr>
      <vt:lpstr>Arial</vt:lpstr>
      <vt:lpstr>Calibri</vt:lpstr>
      <vt:lpstr>Rubik</vt:lpstr>
      <vt:lpstr>helvetica neue</vt:lpstr>
      <vt:lpstr>UT_2019 Theme</vt:lpstr>
      <vt:lpstr>Optics-free Image Classification with Deep Metric Learning ____________________________</vt:lpstr>
      <vt:lpstr>PowerPoint Presentation</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Deep Metric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Optics-free Image Classification with Deep Metric Learning ____________________________</dc:title>
  <dc:creator>Heiko Unt</dc:creator>
  <cp:lastModifiedBy>Prakhar Srivastava</cp:lastModifiedBy>
  <cp:revision>23</cp:revision>
  <dcterms:created xsi:type="dcterms:W3CDTF">2018-12-27T16:27:33Z</dcterms:created>
  <dcterms:modified xsi:type="dcterms:W3CDTF">2023-03-24T08:54:55Z</dcterms:modified>
</cp:coreProperties>
</file>